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1296" y="-9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1676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2803" y="2543579"/>
            <a:ext cx="8918645" cy="2984144"/>
          </a:xfrm>
        </p:spPr>
        <p:txBody>
          <a:bodyPr anchor="b">
            <a:noAutofit/>
          </a:bodyPr>
          <a:lstStyle>
            <a:lvl1pPr algn="ctr">
              <a:defRPr sz="8533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8568" y="5626710"/>
            <a:ext cx="7287118" cy="1544870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560"/>
            </a:lvl1pPr>
            <a:lvl2pPr marL="487672" indent="0" algn="ctr">
              <a:buNone/>
              <a:defRPr sz="2133"/>
            </a:lvl2pPr>
            <a:lvl3pPr marL="975345" indent="0" algn="ctr">
              <a:buNone/>
              <a:defRPr sz="1920"/>
            </a:lvl3pPr>
            <a:lvl4pPr marL="1463017" indent="0" algn="ctr">
              <a:buNone/>
              <a:defRPr sz="1707"/>
            </a:lvl4pPr>
            <a:lvl5pPr marL="1950690" indent="0" algn="ctr">
              <a:buNone/>
              <a:defRPr sz="1707"/>
            </a:lvl5pPr>
            <a:lvl6pPr marL="2438362" indent="0" algn="ctr">
              <a:buNone/>
              <a:defRPr sz="1707"/>
            </a:lvl6pPr>
            <a:lvl7pPr marL="2926034" indent="0" algn="ctr">
              <a:buNone/>
              <a:defRPr sz="1707"/>
            </a:lvl7pPr>
            <a:lvl8pPr marL="3413707" indent="0" algn="ctr">
              <a:buNone/>
              <a:defRPr sz="1707"/>
            </a:lvl8pPr>
            <a:lvl9pPr marL="3901379" indent="0" algn="ctr">
              <a:buNone/>
              <a:defRPr sz="1707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3049" y="9178149"/>
            <a:ext cx="1715140" cy="5754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06/03/19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6326" y="9178149"/>
            <a:ext cx="7491602" cy="575451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6062" y="9178149"/>
            <a:ext cx="1702711" cy="57545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  <p:grpSp>
        <p:nvGrpSpPr>
          <p:cNvPr id="8" name="Group 7"/>
          <p:cNvGrpSpPr/>
          <p:nvPr/>
        </p:nvGrpSpPr>
        <p:grpSpPr>
          <a:xfrm>
            <a:off x="803048" y="1058801"/>
            <a:ext cx="11385727" cy="760842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1105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3264749"/>
            <a:ext cx="10241280" cy="50800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06/03/19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17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6023" y="887689"/>
            <a:ext cx="2120462" cy="745705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1" y="887689"/>
            <a:ext cx="8141547" cy="745705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06/03/19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863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magin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2103464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06/03/19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43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27" y="1850825"/>
            <a:ext cx="10253835" cy="4057226"/>
          </a:xfrm>
        </p:spPr>
        <p:txBody>
          <a:bodyPr anchor="b">
            <a:normAutofit/>
          </a:bodyPr>
          <a:lstStyle>
            <a:lvl1pPr algn="r">
              <a:defRPr sz="8533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027" y="5996555"/>
            <a:ext cx="10253835" cy="1626061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560">
                <a:solidFill>
                  <a:schemeClr val="tx2"/>
                </a:solidFill>
              </a:defRPr>
            </a:lvl1pPr>
            <a:lvl2pPr marL="48767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45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1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690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3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034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70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379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8169" y="9178149"/>
            <a:ext cx="1730570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06/03/19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56600" y="9178149"/>
            <a:ext cx="7491602" cy="575451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86062" y="9178149"/>
            <a:ext cx="1702711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8695427" y="2397372"/>
            <a:ext cx="3493348" cy="6269850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8695427" y="2397372"/>
            <a:ext cx="3493348" cy="6269850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85899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40" y="3251201"/>
            <a:ext cx="4744306" cy="509354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429" y="3251201"/>
            <a:ext cx="4744306" cy="509354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06/03/19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7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975360"/>
            <a:ext cx="10241280" cy="21132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3328327"/>
            <a:ext cx="4744306" cy="1171786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413" b="0" baseline="0">
                <a:solidFill>
                  <a:schemeClr val="tx2"/>
                </a:soli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1" y="4700741"/>
            <a:ext cx="4744304" cy="364400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0014" y="3341872"/>
            <a:ext cx="4744306" cy="1171786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413" b="0" baseline="0">
                <a:solidFill>
                  <a:schemeClr val="tx2"/>
                </a:solidFill>
              </a:defRPr>
            </a:lvl1pPr>
            <a:lvl2pPr marL="487672" indent="0">
              <a:buNone/>
              <a:defRPr sz="2133" b="1"/>
            </a:lvl2pPr>
            <a:lvl3pPr marL="975345" indent="0">
              <a:buNone/>
              <a:defRPr sz="1920" b="1"/>
            </a:lvl3pPr>
            <a:lvl4pPr marL="1463017" indent="0">
              <a:buNone/>
              <a:defRPr sz="1707" b="1"/>
            </a:lvl4pPr>
            <a:lvl5pPr marL="1950690" indent="0">
              <a:buNone/>
              <a:defRPr sz="1707" b="1"/>
            </a:lvl5pPr>
            <a:lvl6pPr marL="2438362" indent="0">
              <a:buNone/>
              <a:defRPr sz="1707" b="1"/>
            </a:lvl6pPr>
            <a:lvl7pPr marL="2926034" indent="0">
              <a:buNone/>
              <a:defRPr sz="1707" b="1"/>
            </a:lvl7pPr>
            <a:lvl8pPr marL="3413707" indent="0">
              <a:buNone/>
              <a:defRPr sz="1707" b="1"/>
            </a:lvl8pPr>
            <a:lvl9pPr marL="3901379" indent="0">
              <a:buNone/>
              <a:defRPr sz="1707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0014" y="4700741"/>
            <a:ext cx="4744306" cy="364400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06/03/19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3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06/03/19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04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06/03/19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87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35"/>
            <a:ext cx="5657088" cy="9753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160" y="975360"/>
            <a:ext cx="4112768" cy="3068991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6258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088" y="975361"/>
            <a:ext cx="5559552" cy="7360356"/>
          </a:xfrm>
        </p:spPr>
        <p:txBody>
          <a:bodyPr/>
          <a:lstStyle>
            <a:lvl1pPr>
              <a:defRPr sz="2133"/>
            </a:lvl1pPr>
            <a:lvl2pPr>
              <a:defRPr sz="2133"/>
            </a:lvl2pPr>
            <a:lvl3pPr>
              <a:defRPr sz="1920"/>
            </a:lvl3pPr>
            <a:lvl4pPr>
              <a:defRPr sz="1920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2160" y="4062356"/>
            <a:ext cx="4112768" cy="4282391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2133"/>
              </a:spcAft>
              <a:buNone/>
              <a:defRPr sz="2276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1" y="9178149"/>
            <a:ext cx="1284877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06/03/19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53008" y="9178149"/>
            <a:ext cx="2531920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42017" y="9178149"/>
            <a:ext cx="1702711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5657088" y="535"/>
            <a:ext cx="243840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657088" y="535"/>
            <a:ext cx="243840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9349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535"/>
            <a:ext cx="5657088" cy="9753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160" y="975360"/>
            <a:ext cx="4112768" cy="3068991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6258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00928" y="2"/>
            <a:ext cx="7103872" cy="9753599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487672" indent="0">
              <a:buNone/>
              <a:defRPr sz="2133"/>
            </a:lvl2pPr>
            <a:lvl3pPr marL="975345" indent="0">
              <a:buNone/>
              <a:defRPr sz="2133"/>
            </a:lvl3pPr>
            <a:lvl4pPr marL="1463017" indent="0">
              <a:buNone/>
              <a:defRPr sz="2133"/>
            </a:lvl4pPr>
            <a:lvl5pPr marL="1950690" indent="0">
              <a:buNone/>
              <a:defRPr sz="2133"/>
            </a:lvl5pPr>
            <a:lvl6pPr marL="2438362" indent="0">
              <a:buNone/>
              <a:defRPr sz="2133"/>
            </a:lvl6pPr>
            <a:lvl7pPr marL="2926034" indent="0">
              <a:buNone/>
              <a:defRPr sz="2133"/>
            </a:lvl7pPr>
            <a:lvl8pPr marL="3413707" indent="0">
              <a:buNone/>
              <a:defRPr sz="2133"/>
            </a:lvl8pPr>
            <a:lvl9pPr marL="3901379" indent="0">
              <a:buNone/>
              <a:defRPr sz="213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2160" y="4061821"/>
            <a:ext cx="4112768" cy="428292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2133"/>
              </a:spcAft>
              <a:buNone/>
              <a:defRPr sz="2276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1" y="9178149"/>
            <a:ext cx="1284877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06/03/19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53008" y="9178149"/>
            <a:ext cx="2531920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42017" y="9178149"/>
            <a:ext cx="1702711" cy="5754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5657088" y="535"/>
            <a:ext cx="243840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5657088" y="535"/>
            <a:ext cx="243840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262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40" y="975360"/>
            <a:ext cx="10241280" cy="2113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3251200"/>
            <a:ext cx="10241280" cy="5093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3360" y="9178149"/>
            <a:ext cx="1284877" cy="575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2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06/03/19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6469" y="9178149"/>
            <a:ext cx="6699553" cy="575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2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4253" y="9178149"/>
            <a:ext cx="1702711" cy="5754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2" baseline="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it-IT" smtClean="0"/>
              <a:t>‹n.›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509968" y="535"/>
            <a:ext cx="243840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509968" y="535"/>
            <a:ext cx="243840" cy="9753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651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defTabSz="975345" rtl="0" eaLnBrk="1" latinLnBrk="0" hangingPunct="1">
        <a:lnSpc>
          <a:spcPct val="89000"/>
        </a:lnSpc>
        <a:spcBef>
          <a:spcPct val="0"/>
        </a:spcBef>
        <a:buNone/>
        <a:defRPr sz="6258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546193" indent="-546193" algn="l" defTabSz="975345" rtl="0" eaLnBrk="1" latinLnBrk="0" hangingPunct="1">
        <a:lnSpc>
          <a:spcPct val="94000"/>
        </a:lnSpc>
        <a:spcBef>
          <a:spcPts val="1422"/>
        </a:spcBef>
        <a:spcAft>
          <a:spcPts val="284"/>
        </a:spcAft>
        <a:buFont typeface="Franklin Gothic Book" panose="020B0503020102020204" pitchFamily="34" charset="0"/>
        <a:buChar char="■"/>
        <a:defRPr sz="2844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300460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–"/>
        <a:defRPr sz="2844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950690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■"/>
        <a:defRPr sz="256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600919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–"/>
        <a:defRPr sz="256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251149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■"/>
        <a:defRPr sz="2276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901379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–"/>
        <a:defRPr sz="2276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4551609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■"/>
        <a:defRPr sz="1991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5201839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–"/>
        <a:defRPr sz="1991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5852069" indent="-546193" algn="l" defTabSz="975345" rtl="0" eaLnBrk="1" latinLnBrk="0" hangingPunct="1">
        <a:lnSpc>
          <a:spcPct val="94000"/>
        </a:lnSpc>
        <a:spcBef>
          <a:spcPts val="711"/>
        </a:spcBef>
        <a:spcAft>
          <a:spcPts val="284"/>
        </a:spcAft>
        <a:buFont typeface="Franklin Gothic Book" panose="020B0503020102020204" pitchFamily="34" charset="0"/>
        <a:buChar char="■"/>
        <a:defRPr sz="1991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7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45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1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690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362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034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707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379" algn="l" defTabSz="975345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cinescuola.it/progett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“DIDATTICA DELL’AUDIOVISIVO”"/>
          <p:cNvSpPr txBox="1">
            <a:spLocks noGrp="1"/>
          </p:cNvSpPr>
          <p:nvPr>
            <p:ph type="ctrTitle"/>
          </p:nvPr>
        </p:nvSpPr>
        <p:spPr>
          <a:xfrm>
            <a:off x="1270000" y="25654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rPr dirty="0"/>
              <a:t>“DIDATTICA DELL’AUDIOVISIVO”</a:t>
            </a:r>
          </a:p>
        </p:txBody>
      </p:sp>
      <p:sp>
        <p:nvSpPr>
          <p:cNvPr id="120" name="LE PREMESSE"/>
          <p:cNvSpPr txBox="1">
            <a:spLocks noGrp="1"/>
          </p:cNvSpPr>
          <p:nvPr>
            <p:ph type="subTitle" idx="1"/>
          </p:nvPr>
        </p:nvSpPr>
        <p:spPr>
          <a:xfrm>
            <a:off x="1270000" y="6146800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rPr dirty="0"/>
              <a:t>LE PREMESSE</a:t>
            </a:r>
          </a:p>
        </p:txBody>
      </p:sp>
      <p:pic>
        <p:nvPicPr>
          <p:cNvPr id="4" name="logo_grande_trasparente.png" descr="logo_grande_trasparen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62076" y="820177"/>
            <a:ext cx="1043026" cy="13921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RIMA FASE DEL PROGETTO"/>
          <p:cNvSpPr txBox="1">
            <a:spLocks noGrp="1"/>
          </p:cNvSpPr>
          <p:nvPr>
            <p:ph type="title"/>
          </p:nvPr>
        </p:nvSpPr>
        <p:spPr>
          <a:xfrm>
            <a:off x="952500" y="869677"/>
            <a:ext cx="11099800" cy="927646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algn="ctr"/>
            <a:r>
              <a:rPr dirty="0"/>
              <a:t>PRIMA FASE DEL PROGETTO</a:t>
            </a:r>
          </a:p>
        </p:txBody>
      </p:sp>
      <p:sp>
        <p:nvSpPr>
          <p:cNvPr id="147" name="AUTOFORMAZIONE. Organizzazione di una serie di incontri di carattere laboratoriale a base regionale che abbiano per sede le scuole partner del progetto e per partecipanti i docenti di materie audiovisive; obiettivo: facilitare la circolazione di buone pratiche e di competenze il più possibile diversificate.…"/>
          <p:cNvSpPr txBox="1">
            <a:spLocks noGrp="1"/>
          </p:cNvSpPr>
          <p:nvPr>
            <p:ph type="body" sz="half" idx="1"/>
          </p:nvPr>
        </p:nvSpPr>
        <p:spPr>
          <a:xfrm>
            <a:off x="952500" y="2504529"/>
            <a:ext cx="11099800" cy="6372771"/>
          </a:xfrm>
          <a:prstGeom prst="rect">
            <a:avLst/>
          </a:prstGeom>
        </p:spPr>
        <p:txBody>
          <a:bodyPr/>
          <a:lstStyle/>
          <a:p>
            <a:pPr marL="457200" indent="-457200" algn="just" defTabSz="508254">
              <a:spcBef>
                <a:spcPts val="2700"/>
              </a:spcBef>
              <a:buSzTx/>
              <a:buFont typeface="+mj-lt"/>
              <a:buAutoNum type="arabicPeriod"/>
              <a:defRPr sz="2436"/>
            </a:pPr>
            <a:r>
              <a:rPr b="1" dirty="0"/>
              <a:t>AUTOFORMAZIONE</a:t>
            </a:r>
            <a:r>
              <a:rPr dirty="0"/>
              <a:t>. </a:t>
            </a:r>
            <a:r>
              <a:rPr dirty="0" err="1"/>
              <a:t>Organizzazione</a:t>
            </a:r>
            <a:r>
              <a:rPr dirty="0"/>
              <a:t> di una </a:t>
            </a:r>
            <a:r>
              <a:rPr dirty="0" err="1"/>
              <a:t>serie</a:t>
            </a:r>
            <a:r>
              <a:rPr dirty="0"/>
              <a:t> di </a:t>
            </a:r>
            <a:r>
              <a:rPr dirty="0" err="1"/>
              <a:t>incontri</a:t>
            </a:r>
            <a:r>
              <a:rPr dirty="0"/>
              <a:t> di carattere </a:t>
            </a:r>
            <a:r>
              <a:rPr dirty="0" err="1"/>
              <a:t>laboratoriale</a:t>
            </a:r>
            <a:r>
              <a:rPr dirty="0"/>
              <a:t> a base </a:t>
            </a:r>
            <a:r>
              <a:rPr dirty="0" err="1"/>
              <a:t>regionale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abbiano</a:t>
            </a:r>
            <a:r>
              <a:rPr dirty="0"/>
              <a:t> per </a:t>
            </a:r>
            <a:r>
              <a:rPr dirty="0" err="1"/>
              <a:t>sede</a:t>
            </a:r>
            <a:r>
              <a:rPr dirty="0"/>
              <a:t> le </a:t>
            </a:r>
            <a:r>
              <a:rPr dirty="0" err="1"/>
              <a:t>scuole</a:t>
            </a:r>
            <a:r>
              <a:rPr dirty="0"/>
              <a:t> partner del </a:t>
            </a:r>
            <a:r>
              <a:rPr dirty="0" err="1"/>
              <a:t>progetto</a:t>
            </a:r>
            <a:r>
              <a:rPr dirty="0"/>
              <a:t> e per </a:t>
            </a:r>
            <a:r>
              <a:rPr dirty="0" err="1"/>
              <a:t>partecipanti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di </a:t>
            </a:r>
            <a:r>
              <a:rPr dirty="0" err="1"/>
              <a:t>materie</a:t>
            </a:r>
            <a:r>
              <a:rPr dirty="0"/>
              <a:t> </a:t>
            </a:r>
            <a:r>
              <a:rPr dirty="0" err="1"/>
              <a:t>audiovisive</a:t>
            </a:r>
            <a:r>
              <a:rPr dirty="0"/>
              <a:t>; </a:t>
            </a:r>
            <a:r>
              <a:rPr dirty="0" err="1"/>
              <a:t>obiettivo</a:t>
            </a:r>
            <a:r>
              <a:rPr dirty="0"/>
              <a:t>: </a:t>
            </a:r>
            <a:r>
              <a:rPr dirty="0" err="1"/>
              <a:t>facilitare</a:t>
            </a:r>
            <a:r>
              <a:rPr dirty="0"/>
              <a:t> la </a:t>
            </a:r>
            <a:r>
              <a:rPr dirty="0" err="1"/>
              <a:t>circolazione</a:t>
            </a:r>
            <a:r>
              <a:rPr dirty="0"/>
              <a:t> di </a:t>
            </a:r>
            <a:r>
              <a:rPr dirty="0" err="1"/>
              <a:t>buone</a:t>
            </a:r>
            <a:r>
              <a:rPr dirty="0"/>
              <a:t> </a:t>
            </a:r>
            <a:r>
              <a:rPr dirty="0" err="1"/>
              <a:t>pratiche</a:t>
            </a:r>
            <a:r>
              <a:rPr dirty="0"/>
              <a:t> e di </a:t>
            </a:r>
            <a:r>
              <a:rPr dirty="0" err="1"/>
              <a:t>competenze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possibile</a:t>
            </a:r>
            <a:r>
              <a:rPr dirty="0"/>
              <a:t> </a:t>
            </a:r>
            <a:r>
              <a:rPr dirty="0" err="1"/>
              <a:t>diversificate</a:t>
            </a:r>
            <a:r>
              <a:rPr dirty="0"/>
              <a:t>.</a:t>
            </a:r>
          </a:p>
          <a:p>
            <a:pPr marL="457200" indent="-457200" algn="just" defTabSz="508254">
              <a:spcBef>
                <a:spcPts val="2700"/>
              </a:spcBef>
              <a:buSzTx/>
              <a:buFont typeface="+mj-lt"/>
              <a:buAutoNum type="arabicPeriod"/>
              <a:defRPr sz="2436"/>
            </a:pPr>
            <a:r>
              <a:rPr b="1" dirty="0"/>
              <a:t>ALTA FORMAZIONE</a:t>
            </a:r>
            <a:r>
              <a:rPr dirty="0"/>
              <a:t>. </a:t>
            </a:r>
            <a:r>
              <a:rPr dirty="0" err="1"/>
              <a:t>Partecipazione</a:t>
            </a:r>
            <a:r>
              <a:rPr dirty="0"/>
              <a:t> ad una </a:t>
            </a:r>
            <a:r>
              <a:rPr dirty="0" err="1"/>
              <a:t>serie</a:t>
            </a:r>
            <a:r>
              <a:rPr dirty="0"/>
              <a:t> di </a:t>
            </a:r>
            <a:r>
              <a:rPr dirty="0" err="1"/>
              <a:t>seminari</a:t>
            </a:r>
            <a:r>
              <a:rPr dirty="0"/>
              <a:t> </a:t>
            </a:r>
            <a:r>
              <a:rPr dirty="0" err="1"/>
              <a:t>presso</a:t>
            </a:r>
            <a:r>
              <a:rPr dirty="0"/>
              <a:t> </a:t>
            </a:r>
            <a:r>
              <a:rPr dirty="0" err="1"/>
              <a:t>alcune</a:t>
            </a:r>
            <a:r>
              <a:rPr dirty="0"/>
              <a:t> </a:t>
            </a:r>
            <a:r>
              <a:rPr dirty="0" err="1"/>
              <a:t>sedi</a:t>
            </a:r>
            <a:r>
              <a:rPr dirty="0"/>
              <a:t>, </a:t>
            </a:r>
            <a:r>
              <a:rPr dirty="0" err="1"/>
              <a:t>principalmente</a:t>
            </a:r>
            <a:r>
              <a:rPr dirty="0"/>
              <a:t> </a:t>
            </a:r>
            <a:r>
              <a:rPr dirty="0" err="1"/>
              <a:t>universitarie</a:t>
            </a:r>
            <a:r>
              <a:rPr dirty="0"/>
              <a:t>, </a:t>
            </a:r>
            <a:r>
              <a:rPr dirty="0" err="1"/>
              <a:t>allo</a:t>
            </a:r>
            <a:r>
              <a:rPr dirty="0"/>
              <a:t> </a:t>
            </a:r>
            <a:r>
              <a:rPr dirty="0" err="1"/>
              <a:t>scopo</a:t>
            </a:r>
            <a:r>
              <a:rPr dirty="0"/>
              <a:t> di </a:t>
            </a:r>
            <a:r>
              <a:rPr dirty="0" err="1"/>
              <a:t>approfondire</a:t>
            </a:r>
            <a:r>
              <a:rPr dirty="0"/>
              <a:t> e </a:t>
            </a:r>
            <a:r>
              <a:rPr dirty="0" err="1"/>
              <a:t>rinsaldare</a:t>
            </a:r>
            <a:r>
              <a:rPr dirty="0"/>
              <a:t> l</a:t>
            </a:r>
            <a:r>
              <a:rPr lang="it-IT" dirty="0"/>
              <a:t>a</a:t>
            </a:r>
            <a:r>
              <a:rPr dirty="0"/>
              <a:t> </a:t>
            </a:r>
            <a:r>
              <a:rPr dirty="0" err="1"/>
              <a:t>preparazione</a:t>
            </a:r>
            <a:r>
              <a:rPr dirty="0"/>
              <a:t> </a:t>
            </a:r>
            <a:r>
              <a:rPr dirty="0" err="1"/>
              <a:t>culturale</a:t>
            </a:r>
            <a:r>
              <a:rPr dirty="0"/>
              <a:t>, </a:t>
            </a:r>
            <a:r>
              <a:rPr dirty="0" err="1"/>
              <a:t>storica</a:t>
            </a:r>
            <a:r>
              <a:rPr dirty="0"/>
              <a:t> e </a:t>
            </a:r>
            <a:r>
              <a:rPr dirty="0" err="1"/>
              <a:t>teorica</a:t>
            </a:r>
            <a:r>
              <a:rPr lang="it-IT" dirty="0"/>
              <a:t> dei docenti,</a:t>
            </a:r>
            <a:r>
              <a:rPr dirty="0"/>
              <a:t>  con un </a:t>
            </a:r>
            <a:r>
              <a:rPr dirty="0" err="1"/>
              <a:t>approccio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favorisca</a:t>
            </a:r>
            <a:r>
              <a:rPr dirty="0"/>
              <a:t> lo </a:t>
            </a:r>
            <a:r>
              <a:rPr dirty="0" err="1"/>
              <a:t>scambio</a:t>
            </a:r>
            <a:r>
              <a:rPr dirty="0"/>
              <a:t> di </a:t>
            </a:r>
            <a:r>
              <a:rPr dirty="0" err="1"/>
              <a:t>opinioni</a:t>
            </a:r>
            <a:r>
              <a:rPr dirty="0"/>
              <a:t> e </a:t>
            </a:r>
            <a:r>
              <a:rPr dirty="0" err="1"/>
              <a:t>anche</a:t>
            </a:r>
            <a:r>
              <a:rPr dirty="0"/>
              <a:t> un </a:t>
            </a:r>
            <a:r>
              <a:rPr dirty="0" err="1"/>
              <a:t>ritorno</a:t>
            </a:r>
            <a:r>
              <a:rPr dirty="0"/>
              <a:t> di </a:t>
            </a:r>
            <a:r>
              <a:rPr dirty="0" err="1"/>
              <a:t>sapere</a:t>
            </a:r>
            <a:r>
              <a:rPr dirty="0"/>
              <a:t> a </a:t>
            </a:r>
            <a:r>
              <a:rPr dirty="0" err="1"/>
              <a:t>favore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stessa</a:t>
            </a:r>
            <a:r>
              <a:rPr dirty="0"/>
              <a:t> </a:t>
            </a:r>
            <a:r>
              <a:rPr dirty="0" err="1"/>
              <a:t>università</a:t>
            </a:r>
            <a:r>
              <a:rPr dirty="0"/>
              <a:t>.</a:t>
            </a:r>
          </a:p>
          <a:p>
            <a:pPr marL="457200" indent="-457200" algn="just" defTabSz="508254">
              <a:spcBef>
                <a:spcPts val="2700"/>
              </a:spcBef>
              <a:buSzTx/>
              <a:buFont typeface="+mj-lt"/>
              <a:buAutoNum type="arabicPeriod"/>
              <a:defRPr sz="2436"/>
            </a:pPr>
            <a:r>
              <a:rPr b="1" dirty="0"/>
              <a:t>LABORATORI DI AGGIORNAMENTO TECNICO.</a:t>
            </a:r>
            <a:r>
              <a:rPr dirty="0"/>
              <a:t> </a:t>
            </a:r>
            <a:r>
              <a:rPr dirty="0" err="1"/>
              <a:t>Corsi</a:t>
            </a:r>
            <a:r>
              <a:rPr dirty="0"/>
              <a:t> di </a:t>
            </a:r>
            <a:r>
              <a:rPr dirty="0" err="1"/>
              <a:t>formazione</a:t>
            </a:r>
            <a:r>
              <a:rPr dirty="0"/>
              <a:t> ad hoc, </a:t>
            </a:r>
            <a:r>
              <a:rPr dirty="0" err="1"/>
              <a:t>organizzati</a:t>
            </a:r>
            <a:r>
              <a:rPr dirty="0"/>
              <a:t> da </a:t>
            </a:r>
            <a:r>
              <a:rPr dirty="0" err="1"/>
              <a:t>enti</a:t>
            </a:r>
            <a:r>
              <a:rPr dirty="0"/>
              <a:t> </a:t>
            </a:r>
            <a:r>
              <a:rPr dirty="0" err="1"/>
              <a:t>territoriali</a:t>
            </a:r>
            <a:r>
              <a:rPr dirty="0"/>
              <a:t> </a:t>
            </a:r>
            <a:r>
              <a:rPr dirty="0" err="1"/>
              <a:t>specializzati</a:t>
            </a:r>
            <a:r>
              <a:rPr dirty="0"/>
              <a:t>, come </a:t>
            </a:r>
            <a:r>
              <a:rPr dirty="0" err="1"/>
              <a:t>scuole</a:t>
            </a:r>
            <a:r>
              <a:rPr dirty="0"/>
              <a:t> di cinema e </a:t>
            </a:r>
            <a:r>
              <a:rPr dirty="0" err="1"/>
              <a:t>centri</a:t>
            </a:r>
            <a:r>
              <a:rPr dirty="0"/>
              <a:t> di </a:t>
            </a:r>
            <a:r>
              <a:rPr dirty="0" err="1"/>
              <a:t>formazione</a:t>
            </a:r>
            <a:r>
              <a:rPr dirty="0"/>
              <a:t> </a:t>
            </a:r>
            <a:r>
              <a:rPr dirty="0" err="1"/>
              <a:t>professionale</a:t>
            </a:r>
            <a:r>
              <a:rPr dirty="0"/>
              <a:t>,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assicureranno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necessario</a:t>
            </a:r>
            <a:r>
              <a:rPr dirty="0"/>
              <a:t> aggiornamento in </a:t>
            </a:r>
            <a:r>
              <a:rPr dirty="0" err="1"/>
              <a:t>ambito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strettamente</a:t>
            </a:r>
            <a:r>
              <a:rPr dirty="0"/>
              <a:t> </a:t>
            </a:r>
            <a:r>
              <a:rPr dirty="0" err="1"/>
              <a:t>tecnico</a:t>
            </a:r>
            <a:r>
              <a:rPr dirty="0"/>
              <a:t> e </a:t>
            </a:r>
            <a:r>
              <a:rPr dirty="0" err="1"/>
              <a:t>tecnologico</a:t>
            </a:r>
            <a:r>
              <a:rPr dirty="0"/>
              <a:t> (software di </a:t>
            </a:r>
            <a:r>
              <a:rPr dirty="0" err="1"/>
              <a:t>montaggio</a:t>
            </a:r>
            <a:r>
              <a:rPr dirty="0"/>
              <a:t>, color correction, </a:t>
            </a:r>
            <a:r>
              <a:rPr dirty="0" err="1"/>
              <a:t>suono</a:t>
            </a:r>
            <a:r>
              <a:rPr dirty="0"/>
              <a:t>, </a:t>
            </a:r>
            <a:r>
              <a:rPr dirty="0" err="1"/>
              <a:t>ecc</a:t>
            </a:r>
            <a:r>
              <a:rPr dirty="0"/>
              <a:t>., </a:t>
            </a:r>
            <a:r>
              <a:rPr dirty="0" err="1"/>
              <a:t>nuove</a:t>
            </a:r>
            <a:r>
              <a:rPr dirty="0"/>
              <a:t> </a:t>
            </a:r>
            <a:r>
              <a:rPr dirty="0" err="1"/>
              <a:t>attrezzature</a:t>
            </a:r>
            <a:r>
              <a:rPr dirty="0"/>
              <a:t> di </a:t>
            </a:r>
            <a:r>
              <a:rPr dirty="0" err="1"/>
              <a:t>ripresa</a:t>
            </a:r>
            <a:r>
              <a:rPr dirty="0"/>
              <a:t> come </a:t>
            </a:r>
            <a:r>
              <a:rPr dirty="0" err="1"/>
              <a:t>droni</a:t>
            </a:r>
            <a:r>
              <a:rPr dirty="0"/>
              <a:t>, </a:t>
            </a:r>
            <a:r>
              <a:rPr dirty="0" err="1"/>
              <a:t>gmbal</a:t>
            </a:r>
            <a:r>
              <a:rPr dirty="0"/>
              <a:t>, 4k, </a:t>
            </a:r>
            <a:r>
              <a:rPr dirty="0" err="1"/>
              <a:t>ecc</a:t>
            </a:r>
            <a:r>
              <a:rPr dirty="0"/>
              <a:t>.). I </a:t>
            </a:r>
            <a:r>
              <a:rPr dirty="0" err="1"/>
              <a:t>corsi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svolgeranno</a:t>
            </a:r>
            <a:r>
              <a:rPr dirty="0"/>
              <a:t> in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poli</a:t>
            </a:r>
            <a:r>
              <a:rPr dirty="0"/>
              <a:t> di diverse </a:t>
            </a:r>
            <a:r>
              <a:rPr dirty="0" err="1"/>
              <a:t>regioni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rima fase: AUTOFORMAZIONE"/>
          <p:cNvSpPr txBox="1">
            <a:spLocks noGrp="1"/>
          </p:cNvSpPr>
          <p:nvPr>
            <p:ph type="title"/>
          </p:nvPr>
        </p:nvSpPr>
        <p:spPr>
          <a:xfrm>
            <a:off x="952500" y="869677"/>
            <a:ext cx="11099800" cy="927646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algn="ctr"/>
            <a:r>
              <a:rPr lang="it-IT" dirty="0"/>
              <a:t>1.</a:t>
            </a:r>
            <a:r>
              <a:rPr dirty="0"/>
              <a:t> AUTOFORMAZIONE</a:t>
            </a:r>
          </a:p>
        </p:txBody>
      </p:sp>
      <p:sp>
        <p:nvSpPr>
          <p:cNvPr id="150" name="Tre incontri a livello regionale tra i docenti di audiovisivo:…"/>
          <p:cNvSpPr txBox="1">
            <a:spLocks noGrp="1"/>
          </p:cNvSpPr>
          <p:nvPr>
            <p:ph type="body" sz="half" idx="1"/>
          </p:nvPr>
        </p:nvSpPr>
        <p:spPr>
          <a:xfrm>
            <a:off x="952500" y="2504529"/>
            <a:ext cx="11099800" cy="6372771"/>
          </a:xfrm>
          <a:prstGeom prst="rect">
            <a:avLst/>
          </a:prstGeom>
        </p:spPr>
        <p:txBody>
          <a:bodyPr/>
          <a:lstStyle/>
          <a:p>
            <a:pPr marL="0" indent="0" algn="just" defTabSz="519937">
              <a:spcBef>
                <a:spcPts val="2800"/>
              </a:spcBef>
              <a:buSzTx/>
              <a:buNone/>
              <a:defRPr sz="2492"/>
            </a:pPr>
            <a:r>
              <a:rPr dirty="0"/>
              <a:t>Tre </a:t>
            </a:r>
            <a:r>
              <a:rPr dirty="0" err="1"/>
              <a:t>incontri</a:t>
            </a:r>
            <a:r>
              <a:rPr dirty="0"/>
              <a:t> a </a:t>
            </a:r>
            <a:r>
              <a:rPr dirty="0" err="1"/>
              <a:t>livello</a:t>
            </a:r>
            <a:r>
              <a:rPr dirty="0"/>
              <a:t> </a:t>
            </a:r>
            <a:r>
              <a:rPr dirty="0" err="1"/>
              <a:t>regionale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di </a:t>
            </a:r>
            <a:r>
              <a:rPr dirty="0" err="1"/>
              <a:t>audiovisivo</a:t>
            </a:r>
            <a:r>
              <a:rPr dirty="0"/>
              <a:t>:</a:t>
            </a:r>
          </a:p>
          <a:p>
            <a:pPr marL="457200" indent="-457200" algn="just" defTabSz="519937">
              <a:spcBef>
                <a:spcPts val="2800"/>
              </a:spcBef>
              <a:buSzTx/>
              <a:buFont typeface="+mj-lt"/>
              <a:buAutoNum type="alphaLcParenR"/>
              <a:defRPr sz="2492"/>
            </a:pPr>
            <a:r>
              <a:rPr lang="it-IT" b="1" dirty="0"/>
              <a:t>C</a:t>
            </a:r>
            <a:r>
              <a:rPr b="1" dirty="0" err="1"/>
              <a:t>onfronto</a:t>
            </a:r>
            <a:r>
              <a:rPr b="1" dirty="0"/>
              <a:t> </a:t>
            </a:r>
            <a:r>
              <a:rPr b="1" dirty="0" err="1"/>
              <a:t>tra</a:t>
            </a:r>
            <a:r>
              <a:rPr b="1" dirty="0"/>
              <a:t> </a:t>
            </a:r>
            <a:r>
              <a:rPr b="1" dirty="0" err="1"/>
              <a:t>l’insegnamento</a:t>
            </a:r>
            <a:r>
              <a:rPr b="1" dirty="0"/>
              <a:t> </a:t>
            </a:r>
            <a:r>
              <a:rPr b="1" dirty="0" err="1"/>
              <a:t>dell’audiovisivo</a:t>
            </a:r>
            <a:r>
              <a:rPr b="1" dirty="0"/>
              <a:t> </a:t>
            </a:r>
            <a:r>
              <a:rPr b="1" dirty="0" err="1"/>
              <a:t>negli</a:t>
            </a:r>
            <a:r>
              <a:rPr b="1" dirty="0"/>
              <a:t> IT, </a:t>
            </a:r>
            <a:r>
              <a:rPr b="1" dirty="0" err="1"/>
              <a:t>negli</a:t>
            </a:r>
            <a:r>
              <a:rPr b="1" dirty="0"/>
              <a:t> IP e </a:t>
            </a:r>
            <a:r>
              <a:rPr b="1" dirty="0" err="1"/>
              <a:t>nei</a:t>
            </a:r>
            <a:r>
              <a:rPr b="1" dirty="0"/>
              <a:t> LA. </a:t>
            </a:r>
            <a:r>
              <a:rPr dirty="0" err="1"/>
              <a:t>Obiettivo</a:t>
            </a:r>
            <a:r>
              <a:rPr dirty="0"/>
              <a:t>: </a:t>
            </a:r>
            <a:r>
              <a:rPr dirty="0" err="1"/>
              <a:t>conoscere</a:t>
            </a:r>
            <a:r>
              <a:rPr dirty="0"/>
              <a:t> le diverse </a:t>
            </a:r>
            <a:r>
              <a:rPr dirty="0" err="1"/>
              <a:t>condizioni</a:t>
            </a:r>
            <a:r>
              <a:rPr dirty="0"/>
              <a:t> di </a:t>
            </a:r>
            <a:r>
              <a:rPr dirty="0" err="1"/>
              <a:t>insegnamento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materia</a:t>
            </a:r>
            <a:r>
              <a:rPr dirty="0"/>
              <a:t>.</a:t>
            </a:r>
            <a:endParaRPr b="1" dirty="0"/>
          </a:p>
          <a:p>
            <a:pPr marL="457200" indent="-457200" algn="just" defTabSz="519937">
              <a:spcBef>
                <a:spcPts val="2800"/>
              </a:spcBef>
              <a:buSzTx/>
              <a:buFont typeface="+mj-lt"/>
              <a:buAutoNum type="alphaLcParenR"/>
              <a:defRPr sz="2492"/>
            </a:pPr>
            <a:r>
              <a:rPr lang="it-IT" b="1" dirty="0"/>
              <a:t>C</a:t>
            </a:r>
            <a:r>
              <a:rPr b="1" dirty="0" err="1"/>
              <a:t>onfronto</a:t>
            </a:r>
            <a:r>
              <a:rPr b="1" dirty="0"/>
              <a:t> </a:t>
            </a:r>
            <a:r>
              <a:rPr b="1" dirty="0" err="1"/>
              <a:t>sulla</a:t>
            </a:r>
            <a:r>
              <a:rPr b="1" dirty="0"/>
              <a:t> </a:t>
            </a:r>
            <a:r>
              <a:rPr b="1" dirty="0" err="1"/>
              <a:t>didattica</a:t>
            </a:r>
            <a:r>
              <a:rPr b="1" dirty="0"/>
              <a:t> </a:t>
            </a:r>
            <a:r>
              <a:rPr b="1" dirty="0" err="1"/>
              <a:t>all’interno</a:t>
            </a:r>
            <a:r>
              <a:rPr b="1" dirty="0"/>
              <a:t> di </a:t>
            </a:r>
            <a:r>
              <a:rPr b="1" dirty="0" err="1"/>
              <a:t>ogni</a:t>
            </a:r>
            <a:r>
              <a:rPr b="1" dirty="0"/>
              <a:t> </a:t>
            </a:r>
            <a:r>
              <a:rPr b="1" dirty="0" err="1"/>
              <a:t>corso</a:t>
            </a:r>
            <a:r>
              <a:rPr b="1" dirty="0"/>
              <a:t>. </a:t>
            </a:r>
            <a:r>
              <a:rPr dirty="0" err="1"/>
              <a:t>Obiettivo</a:t>
            </a:r>
            <a:r>
              <a:rPr dirty="0"/>
              <a:t>: </a:t>
            </a:r>
            <a:r>
              <a:rPr dirty="0" err="1"/>
              <a:t>comunicare</a:t>
            </a:r>
            <a:r>
              <a:rPr dirty="0"/>
              <a:t> le diverse </a:t>
            </a:r>
            <a:r>
              <a:rPr dirty="0" err="1"/>
              <a:t>esperienze</a:t>
            </a:r>
            <a:r>
              <a:rPr dirty="0"/>
              <a:t> </a:t>
            </a:r>
            <a:r>
              <a:rPr dirty="0" err="1"/>
              <a:t>didattiche</a:t>
            </a:r>
            <a:r>
              <a:rPr dirty="0"/>
              <a:t>, </a:t>
            </a:r>
            <a:r>
              <a:rPr dirty="0" err="1"/>
              <a:t>buone</a:t>
            </a:r>
            <a:r>
              <a:rPr dirty="0"/>
              <a:t> </a:t>
            </a:r>
            <a:r>
              <a:rPr dirty="0" err="1"/>
              <a:t>pratiche</a:t>
            </a:r>
            <a:r>
              <a:rPr dirty="0"/>
              <a:t>, </a:t>
            </a:r>
            <a:r>
              <a:rPr dirty="0" err="1"/>
              <a:t>caratteristiche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programmi</a:t>
            </a:r>
            <a:r>
              <a:rPr dirty="0"/>
              <a:t>. </a:t>
            </a:r>
            <a:r>
              <a:rPr dirty="0" err="1"/>
              <a:t>Distribuzione</a:t>
            </a:r>
            <a:r>
              <a:rPr dirty="0"/>
              <a:t> di un </a:t>
            </a:r>
            <a:r>
              <a:rPr dirty="0" err="1"/>
              <a:t>questionario</a:t>
            </a:r>
            <a:r>
              <a:rPr dirty="0"/>
              <a:t> </a:t>
            </a:r>
            <a:r>
              <a:rPr dirty="0" err="1"/>
              <a:t>individuale</a:t>
            </a:r>
            <a:r>
              <a:rPr dirty="0"/>
              <a:t> per </a:t>
            </a:r>
            <a:r>
              <a:rPr dirty="0" err="1"/>
              <a:t>individuare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bisogni</a:t>
            </a:r>
            <a:r>
              <a:rPr dirty="0"/>
              <a:t> </a:t>
            </a:r>
            <a:r>
              <a:rPr dirty="0" err="1"/>
              <a:t>formativi</a:t>
            </a:r>
            <a:r>
              <a:rPr dirty="0"/>
              <a:t>.</a:t>
            </a:r>
          </a:p>
          <a:p>
            <a:pPr marL="457200" indent="-457200" algn="just" defTabSz="519937">
              <a:spcBef>
                <a:spcPts val="2800"/>
              </a:spcBef>
              <a:buSzTx/>
              <a:buFont typeface="+mj-lt"/>
              <a:buAutoNum type="alphaLcParenR"/>
              <a:defRPr sz="2492"/>
            </a:pPr>
            <a:r>
              <a:rPr lang="it-IT" b="1" dirty="0"/>
              <a:t>C</a:t>
            </a:r>
            <a:r>
              <a:rPr b="1" dirty="0" err="1"/>
              <a:t>onfronto</a:t>
            </a:r>
            <a:r>
              <a:rPr b="1" dirty="0"/>
              <a:t> sui </a:t>
            </a:r>
            <a:r>
              <a:rPr b="1" dirty="0" err="1"/>
              <a:t>bisogni</a:t>
            </a:r>
            <a:r>
              <a:rPr b="1" dirty="0"/>
              <a:t> </a:t>
            </a:r>
            <a:r>
              <a:rPr b="1" dirty="0" err="1"/>
              <a:t>formativi</a:t>
            </a:r>
            <a:r>
              <a:rPr b="1" dirty="0"/>
              <a:t>. </a:t>
            </a:r>
            <a:r>
              <a:rPr dirty="0" err="1"/>
              <a:t>Obiettivi</a:t>
            </a:r>
            <a:r>
              <a:rPr dirty="0"/>
              <a:t>: </a:t>
            </a:r>
            <a:r>
              <a:rPr dirty="0" err="1"/>
              <a:t>mettere</a:t>
            </a:r>
            <a:r>
              <a:rPr dirty="0"/>
              <a:t> a punto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programma</a:t>
            </a:r>
            <a:r>
              <a:rPr dirty="0"/>
              <a:t> di </a:t>
            </a:r>
            <a:r>
              <a:rPr dirty="0" err="1"/>
              <a:t>formazione</a:t>
            </a:r>
            <a:r>
              <a:rPr dirty="0"/>
              <a:t>, </a:t>
            </a:r>
            <a:r>
              <a:rPr dirty="0" err="1"/>
              <a:t>favorire</a:t>
            </a:r>
            <a:r>
              <a:rPr dirty="0"/>
              <a:t> la </a:t>
            </a:r>
            <a:r>
              <a:rPr dirty="0" err="1"/>
              <a:t>formazione</a:t>
            </a:r>
            <a:r>
              <a:rPr dirty="0"/>
              <a:t> di  </a:t>
            </a:r>
            <a:r>
              <a:rPr dirty="0" err="1"/>
              <a:t>gruppi</a:t>
            </a:r>
            <a:r>
              <a:rPr dirty="0"/>
              <a:t> di </a:t>
            </a:r>
            <a:r>
              <a:rPr dirty="0" err="1"/>
              <a:t>lavoro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specifici</a:t>
            </a:r>
            <a:r>
              <a:rPr dirty="0"/>
              <a:t> </a:t>
            </a:r>
            <a:r>
              <a:rPr dirty="0" err="1"/>
              <a:t>bisogni</a:t>
            </a:r>
            <a:r>
              <a:rPr dirty="0"/>
              <a:t>. </a:t>
            </a:r>
          </a:p>
          <a:p>
            <a:pPr marL="0" indent="0" algn="just" defTabSz="519937">
              <a:spcBef>
                <a:spcPts val="2800"/>
              </a:spcBef>
              <a:buSzTx/>
              <a:buNone/>
              <a:defRPr sz="2492"/>
            </a:pPr>
            <a:r>
              <a:rPr dirty="0"/>
              <a:t>A </a:t>
            </a:r>
            <a:r>
              <a:rPr dirty="0" err="1"/>
              <a:t>cura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</a:t>
            </a:r>
            <a:r>
              <a:rPr dirty="0" err="1"/>
              <a:t>addestrati</a:t>
            </a:r>
            <a:r>
              <a:rPr dirty="0"/>
              <a:t> </a:t>
            </a:r>
            <a:r>
              <a:rPr dirty="0" err="1"/>
              <a:t>nella</a:t>
            </a:r>
            <a:r>
              <a:rPr dirty="0"/>
              <a:t> </a:t>
            </a:r>
            <a:r>
              <a:rPr dirty="0" err="1"/>
              <a:t>tecnica</a:t>
            </a:r>
            <a:r>
              <a:rPr dirty="0"/>
              <a:t>,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terranno</a:t>
            </a:r>
            <a:r>
              <a:rPr dirty="0"/>
              <a:t> </a:t>
            </a:r>
            <a:r>
              <a:rPr dirty="0" err="1"/>
              <a:t>inoltre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incontri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: </a:t>
            </a:r>
            <a:r>
              <a:rPr b="1" dirty="0" err="1"/>
              <a:t>insegnare</a:t>
            </a:r>
            <a:r>
              <a:rPr b="1" dirty="0"/>
              <a:t> </a:t>
            </a:r>
            <a:r>
              <a:rPr b="1" dirty="0" err="1"/>
              <a:t>il</a:t>
            </a:r>
            <a:r>
              <a:rPr b="1" dirty="0"/>
              <a:t> </a:t>
            </a:r>
            <a:r>
              <a:rPr b="1" dirty="0" err="1"/>
              <a:t>linguaggio</a:t>
            </a:r>
            <a:r>
              <a:rPr b="1" dirty="0"/>
              <a:t> </a:t>
            </a:r>
            <a:r>
              <a:rPr b="1" dirty="0" err="1"/>
              <a:t>audiovisivo</a:t>
            </a:r>
            <a:r>
              <a:rPr b="1" dirty="0"/>
              <a:t> </a:t>
            </a:r>
            <a:r>
              <a:rPr b="1" dirty="0" err="1"/>
              <a:t>attraverso</a:t>
            </a:r>
            <a:r>
              <a:rPr b="1" dirty="0"/>
              <a:t> </a:t>
            </a:r>
            <a:r>
              <a:rPr b="1" dirty="0" err="1"/>
              <a:t>i</a:t>
            </a:r>
            <a:r>
              <a:rPr b="1" dirty="0"/>
              <a:t> film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rima fase: ALTA FORMAZIONE"/>
          <p:cNvSpPr txBox="1">
            <a:spLocks noGrp="1"/>
          </p:cNvSpPr>
          <p:nvPr>
            <p:ph type="title"/>
          </p:nvPr>
        </p:nvSpPr>
        <p:spPr>
          <a:xfrm>
            <a:off x="952500" y="869677"/>
            <a:ext cx="11099800" cy="927646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algn="ctr"/>
            <a:r>
              <a:rPr lang="it-IT" dirty="0"/>
              <a:t>2.</a:t>
            </a:r>
            <a:r>
              <a:rPr dirty="0"/>
              <a:t> ALTA FORMAZIONE</a:t>
            </a:r>
          </a:p>
        </p:txBody>
      </p:sp>
      <p:sp>
        <p:nvSpPr>
          <p:cNvPr id="153" name="Tre incontri a livello regionale su:…"/>
          <p:cNvSpPr txBox="1">
            <a:spLocks noGrp="1"/>
          </p:cNvSpPr>
          <p:nvPr>
            <p:ph type="body" sz="half" idx="1"/>
          </p:nvPr>
        </p:nvSpPr>
        <p:spPr>
          <a:xfrm>
            <a:off x="952500" y="2504529"/>
            <a:ext cx="11099800" cy="637277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26466">
              <a:spcBef>
                <a:spcPts val="2300"/>
              </a:spcBef>
              <a:buSzTx/>
              <a:buNone/>
              <a:defRPr sz="2044"/>
            </a:pPr>
            <a:r>
              <a:rPr dirty="0"/>
              <a:t>Tre </a:t>
            </a:r>
            <a:r>
              <a:rPr dirty="0" err="1"/>
              <a:t>incontri</a:t>
            </a:r>
            <a:r>
              <a:rPr dirty="0"/>
              <a:t> a </a:t>
            </a:r>
            <a:r>
              <a:rPr dirty="0" err="1"/>
              <a:t>livello</a:t>
            </a:r>
            <a:r>
              <a:rPr dirty="0"/>
              <a:t> </a:t>
            </a:r>
            <a:r>
              <a:rPr dirty="0" err="1"/>
              <a:t>regionale</a:t>
            </a:r>
            <a:r>
              <a:rPr dirty="0"/>
              <a:t> </a:t>
            </a:r>
            <a:r>
              <a:rPr dirty="0" err="1"/>
              <a:t>su</a:t>
            </a:r>
            <a:r>
              <a:rPr dirty="0"/>
              <a:t>:</a:t>
            </a:r>
          </a:p>
          <a:p>
            <a:pPr marL="457200" indent="-457200" defTabSz="426466">
              <a:spcBef>
                <a:spcPts val="2300"/>
              </a:spcBef>
              <a:buSzTx/>
              <a:buFont typeface="+mj-lt"/>
              <a:buAutoNum type="alphaLcParenR"/>
              <a:defRPr sz="2044"/>
            </a:pPr>
            <a:r>
              <a:rPr b="1" dirty="0"/>
              <a:t>Il cinema come </a:t>
            </a:r>
            <a:r>
              <a:rPr b="1" dirty="0" err="1"/>
              <a:t>medi</a:t>
            </a:r>
            <a:r>
              <a:rPr lang="it-IT" b="1" dirty="0" err="1"/>
              <a:t>um</a:t>
            </a:r>
            <a:r>
              <a:rPr b="1" dirty="0"/>
              <a:t> </a:t>
            </a:r>
            <a:r>
              <a:rPr dirty="0"/>
              <a:t>(in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senso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cinema è un mezzo di </a:t>
            </a:r>
            <a:r>
              <a:rPr dirty="0" err="1"/>
              <a:t>comunicazione</a:t>
            </a:r>
            <a:r>
              <a:rPr dirty="0"/>
              <a:t> di </a:t>
            </a:r>
            <a:r>
              <a:rPr dirty="0" err="1"/>
              <a:t>massa</a:t>
            </a:r>
            <a:r>
              <a:rPr dirty="0"/>
              <a:t>? Che </a:t>
            </a:r>
            <a:r>
              <a:rPr dirty="0" err="1"/>
              <a:t>rapporto</a:t>
            </a:r>
            <a:r>
              <a:rPr dirty="0"/>
              <a:t> ha </a:t>
            </a:r>
            <a:r>
              <a:rPr dirty="0" err="1"/>
              <a:t>intrattenuto</a:t>
            </a:r>
            <a:r>
              <a:rPr dirty="0"/>
              <a:t> con </a:t>
            </a:r>
            <a:r>
              <a:rPr dirty="0" err="1"/>
              <a:t>il</a:t>
            </a:r>
            <a:r>
              <a:rPr dirty="0"/>
              <a:t> proprio </a:t>
            </a:r>
            <a:r>
              <a:rPr dirty="0" err="1"/>
              <a:t>pubblico</a:t>
            </a:r>
            <a:r>
              <a:rPr dirty="0"/>
              <a:t> e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cosa</a:t>
            </a:r>
            <a:r>
              <a:rPr dirty="0"/>
              <a:t> ha </a:t>
            </a:r>
            <a:r>
              <a:rPr dirty="0" err="1"/>
              <a:t>basato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suo</a:t>
            </a:r>
            <a:r>
              <a:rPr dirty="0"/>
              <a:t> </a:t>
            </a:r>
            <a:r>
              <a:rPr dirty="0" err="1"/>
              <a:t>successo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Novecento?),</a:t>
            </a:r>
            <a:r>
              <a:rPr b="1" dirty="0"/>
              <a:t> </a:t>
            </a:r>
            <a:r>
              <a:rPr b="1" dirty="0" err="1"/>
              <a:t>il</a:t>
            </a:r>
            <a:r>
              <a:rPr b="1" dirty="0"/>
              <a:t> cinema come </a:t>
            </a:r>
            <a:r>
              <a:rPr b="1" dirty="0" err="1"/>
              <a:t>industria</a:t>
            </a:r>
            <a:r>
              <a:rPr b="1" dirty="0"/>
              <a:t> </a:t>
            </a:r>
            <a:r>
              <a:rPr b="1" dirty="0" err="1"/>
              <a:t>culturale</a:t>
            </a:r>
            <a:r>
              <a:rPr b="1" dirty="0"/>
              <a:t> </a:t>
            </a:r>
            <a:r>
              <a:rPr dirty="0"/>
              <a:t>(come </a:t>
            </a:r>
            <a:r>
              <a:rPr dirty="0" err="1"/>
              <a:t>nasce</a:t>
            </a:r>
            <a:r>
              <a:rPr dirty="0"/>
              <a:t> </a:t>
            </a:r>
            <a:r>
              <a:rPr dirty="0" err="1"/>
              <a:t>l’industria</a:t>
            </a:r>
            <a:r>
              <a:rPr dirty="0"/>
              <a:t> del cinema?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le sue </a:t>
            </a:r>
            <a:r>
              <a:rPr dirty="0" err="1"/>
              <a:t>caratteristiche</a:t>
            </a:r>
            <a:r>
              <a:rPr dirty="0"/>
              <a:t>, </a:t>
            </a:r>
            <a:r>
              <a:rPr dirty="0" err="1"/>
              <a:t>economiche</a:t>
            </a:r>
            <a:r>
              <a:rPr dirty="0"/>
              <a:t> e </a:t>
            </a:r>
            <a:r>
              <a:rPr dirty="0" err="1"/>
              <a:t>produttive</a:t>
            </a:r>
            <a:r>
              <a:rPr dirty="0"/>
              <a:t>? Quale è </a:t>
            </a:r>
            <a:r>
              <a:rPr dirty="0" err="1"/>
              <a:t>stato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rapporto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cinema e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altri</a:t>
            </a:r>
            <a:r>
              <a:rPr dirty="0"/>
              <a:t> </a:t>
            </a:r>
            <a:r>
              <a:rPr dirty="0" err="1"/>
              <a:t>mezzi</a:t>
            </a:r>
            <a:r>
              <a:rPr dirty="0"/>
              <a:t> di </a:t>
            </a:r>
            <a:r>
              <a:rPr dirty="0" err="1"/>
              <a:t>comunicazione</a:t>
            </a:r>
            <a:r>
              <a:rPr dirty="0"/>
              <a:t> di </a:t>
            </a:r>
            <a:r>
              <a:rPr dirty="0" err="1"/>
              <a:t>massa</a:t>
            </a:r>
            <a:r>
              <a:rPr dirty="0"/>
              <a:t>?),</a:t>
            </a:r>
            <a:r>
              <a:rPr b="1" dirty="0"/>
              <a:t> </a:t>
            </a:r>
            <a:r>
              <a:rPr b="1" dirty="0" err="1"/>
              <a:t>il</a:t>
            </a:r>
            <a:r>
              <a:rPr b="1" dirty="0"/>
              <a:t> cinema come forma </a:t>
            </a:r>
            <a:r>
              <a:rPr b="1" dirty="0" err="1"/>
              <a:t>estetica</a:t>
            </a:r>
            <a:r>
              <a:rPr b="1" dirty="0"/>
              <a:t> </a:t>
            </a:r>
            <a:r>
              <a:rPr dirty="0"/>
              <a:t>(</a:t>
            </a:r>
            <a:r>
              <a:rPr dirty="0" err="1"/>
              <a:t>quando</a:t>
            </a:r>
            <a:r>
              <a:rPr dirty="0"/>
              <a:t> e come </a:t>
            </a:r>
            <a:r>
              <a:rPr dirty="0" err="1"/>
              <a:t>il</a:t>
            </a:r>
            <a:r>
              <a:rPr dirty="0"/>
              <a:t> cinema è </a:t>
            </a:r>
            <a:r>
              <a:rPr dirty="0" err="1"/>
              <a:t>diventato</a:t>
            </a:r>
            <a:r>
              <a:rPr dirty="0"/>
              <a:t> “la </a:t>
            </a:r>
            <a:r>
              <a:rPr dirty="0" err="1"/>
              <a:t>settima</a:t>
            </a:r>
            <a:r>
              <a:rPr dirty="0"/>
              <a:t> </a:t>
            </a:r>
            <a:r>
              <a:rPr dirty="0" err="1"/>
              <a:t>arte</a:t>
            </a:r>
            <a:r>
              <a:rPr dirty="0"/>
              <a:t>”? Quale è la </a:t>
            </a:r>
            <a:r>
              <a:rPr dirty="0" err="1"/>
              <a:t>specificità</a:t>
            </a:r>
            <a:r>
              <a:rPr dirty="0"/>
              <a:t> del cinema in </a:t>
            </a:r>
            <a:r>
              <a:rPr dirty="0" err="1"/>
              <a:t>quanto</a:t>
            </a:r>
            <a:r>
              <a:rPr dirty="0"/>
              <a:t> forma </a:t>
            </a:r>
            <a:r>
              <a:rPr dirty="0" err="1"/>
              <a:t>artistica</a:t>
            </a:r>
            <a:r>
              <a:rPr dirty="0"/>
              <a:t>? Che </a:t>
            </a:r>
            <a:r>
              <a:rPr dirty="0" err="1"/>
              <a:t>rapporto</a:t>
            </a:r>
            <a:r>
              <a:rPr dirty="0"/>
              <a:t> ha </a:t>
            </a:r>
            <a:r>
              <a:rPr dirty="0" err="1"/>
              <a:t>intrattenuto</a:t>
            </a:r>
            <a:r>
              <a:rPr dirty="0"/>
              <a:t> con le </a:t>
            </a:r>
            <a:r>
              <a:rPr dirty="0" err="1"/>
              <a:t>altre</a:t>
            </a:r>
            <a:r>
              <a:rPr dirty="0"/>
              <a:t> </a:t>
            </a:r>
            <a:r>
              <a:rPr dirty="0" err="1"/>
              <a:t>arti</a:t>
            </a:r>
            <a:r>
              <a:rPr dirty="0"/>
              <a:t>?)</a:t>
            </a:r>
          </a:p>
          <a:p>
            <a:pPr marL="457200" indent="-457200" defTabSz="426466">
              <a:spcBef>
                <a:spcPts val="2300"/>
              </a:spcBef>
              <a:buSzTx/>
              <a:buFont typeface="+mj-lt"/>
              <a:buAutoNum type="alphaLcParenR"/>
              <a:defRPr sz="2044"/>
            </a:pPr>
            <a:r>
              <a:rPr b="1" dirty="0"/>
              <a:t>Il </a:t>
            </a:r>
            <a:r>
              <a:rPr b="1" dirty="0" err="1"/>
              <a:t>linguaggio</a:t>
            </a:r>
            <a:r>
              <a:rPr b="1" dirty="0"/>
              <a:t> del cinema, la </a:t>
            </a:r>
            <a:r>
              <a:rPr b="1" dirty="0" err="1"/>
              <a:t>sua</a:t>
            </a:r>
            <a:r>
              <a:rPr b="1" dirty="0"/>
              <a:t> </a:t>
            </a:r>
            <a:r>
              <a:rPr b="1" dirty="0" err="1"/>
              <a:t>storia</a:t>
            </a:r>
            <a:r>
              <a:rPr b="1" dirty="0"/>
              <a:t> e le </a:t>
            </a:r>
            <a:r>
              <a:rPr b="1" dirty="0" err="1"/>
              <a:t>altre</a:t>
            </a:r>
            <a:r>
              <a:rPr b="1" dirty="0"/>
              <a:t> </a:t>
            </a:r>
            <a:r>
              <a:rPr b="1" dirty="0" err="1"/>
              <a:t>estetiche</a:t>
            </a:r>
            <a:r>
              <a:rPr dirty="0"/>
              <a:t> (in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senso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cinema è un </a:t>
            </a:r>
            <a:r>
              <a:rPr dirty="0" err="1"/>
              <a:t>linguaggio</a:t>
            </a:r>
            <a:r>
              <a:rPr dirty="0"/>
              <a:t>?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caratteri</a:t>
            </a:r>
            <a:r>
              <a:rPr dirty="0"/>
              <a:t> </a:t>
            </a:r>
            <a:r>
              <a:rPr dirty="0" err="1"/>
              <a:t>storico-culturali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nascita</a:t>
            </a:r>
            <a:r>
              <a:rPr dirty="0"/>
              <a:t> e </a:t>
            </a:r>
            <a:r>
              <a:rPr dirty="0" err="1"/>
              <a:t>dell’affermazione</a:t>
            </a:r>
            <a:r>
              <a:rPr dirty="0"/>
              <a:t> del </a:t>
            </a:r>
            <a:r>
              <a:rPr dirty="0" err="1"/>
              <a:t>linguaggio</a:t>
            </a:r>
            <a:r>
              <a:rPr dirty="0"/>
              <a:t> </a:t>
            </a:r>
            <a:r>
              <a:rPr dirty="0" err="1"/>
              <a:t>cinematografico</a:t>
            </a:r>
            <a:r>
              <a:rPr dirty="0"/>
              <a:t>?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, al di </a:t>
            </a:r>
            <a:r>
              <a:rPr dirty="0" err="1"/>
              <a:t>fuori</a:t>
            </a:r>
            <a:r>
              <a:rPr dirty="0"/>
              <a:t> di Hollywood, le </a:t>
            </a:r>
            <a:r>
              <a:rPr dirty="0" err="1"/>
              <a:t>forme</a:t>
            </a:r>
            <a:r>
              <a:rPr dirty="0"/>
              <a:t> e le </a:t>
            </a:r>
            <a:r>
              <a:rPr dirty="0" err="1"/>
              <a:t>prassi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ha </a:t>
            </a:r>
            <a:r>
              <a:rPr dirty="0" err="1"/>
              <a:t>assunto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linguaggio</a:t>
            </a:r>
            <a:r>
              <a:rPr dirty="0"/>
              <a:t> </a:t>
            </a:r>
            <a:r>
              <a:rPr dirty="0" err="1"/>
              <a:t>cinematografico</a:t>
            </a:r>
            <a:r>
              <a:rPr dirty="0"/>
              <a:t>?)</a:t>
            </a:r>
          </a:p>
          <a:p>
            <a:pPr marL="457200" indent="-457200" defTabSz="426466">
              <a:spcBef>
                <a:spcPts val="2300"/>
              </a:spcBef>
              <a:buSzTx/>
              <a:buFont typeface="+mj-lt"/>
              <a:buAutoNum type="alphaLcParenR"/>
              <a:defRPr sz="2044"/>
            </a:pPr>
            <a:r>
              <a:rPr b="1" dirty="0"/>
              <a:t>I </a:t>
            </a:r>
            <a:r>
              <a:rPr b="1" dirty="0" err="1"/>
              <a:t>generi</a:t>
            </a:r>
            <a:r>
              <a:rPr dirty="0"/>
              <a:t> (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cosa</a:t>
            </a:r>
            <a:r>
              <a:rPr dirty="0"/>
              <a:t> è un </a:t>
            </a:r>
            <a:r>
              <a:rPr dirty="0" err="1"/>
              <a:t>genere</a:t>
            </a:r>
            <a:r>
              <a:rPr dirty="0"/>
              <a:t> </a:t>
            </a:r>
            <a:r>
              <a:rPr dirty="0" err="1"/>
              <a:t>cinematografico</a:t>
            </a:r>
            <a:r>
              <a:rPr dirty="0"/>
              <a:t>, come </a:t>
            </a:r>
            <a:r>
              <a:rPr dirty="0" err="1"/>
              <a:t>nasce</a:t>
            </a:r>
            <a:r>
              <a:rPr dirty="0"/>
              <a:t> e come </a:t>
            </a:r>
            <a:r>
              <a:rPr dirty="0" err="1"/>
              <a:t>si</a:t>
            </a:r>
            <a:r>
              <a:rPr dirty="0"/>
              <a:t> evolve. Che ne è, </a:t>
            </a:r>
            <a:r>
              <a:rPr dirty="0" err="1"/>
              <a:t>oggi</a:t>
            </a:r>
            <a:r>
              <a:rPr dirty="0"/>
              <a:t>,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generi</a:t>
            </a:r>
            <a:r>
              <a:rPr dirty="0"/>
              <a:t> </a:t>
            </a:r>
            <a:r>
              <a:rPr dirty="0" err="1"/>
              <a:t>cinematografici</a:t>
            </a:r>
            <a:r>
              <a:rPr dirty="0"/>
              <a:t>?), </a:t>
            </a:r>
            <a:r>
              <a:rPr b="1" dirty="0" err="1"/>
              <a:t>il</a:t>
            </a:r>
            <a:r>
              <a:rPr b="1" dirty="0"/>
              <a:t> </a:t>
            </a:r>
            <a:r>
              <a:rPr b="1" dirty="0" err="1"/>
              <a:t>pubblico</a:t>
            </a:r>
            <a:r>
              <a:rPr dirty="0"/>
              <a:t> (come </a:t>
            </a:r>
            <a:r>
              <a:rPr dirty="0" err="1"/>
              <a:t>si</a:t>
            </a:r>
            <a:r>
              <a:rPr dirty="0"/>
              <a:t> è </a:t>
            </a:r>
            <a:r>
              <a:rPr dirty="0" err="1"/>
              <a:t>evoluto</a:t>
            </a:r>
            <a:r>
              <a:rPr dirty="0"/>
              <a:t> </a:t>
            </a:r>
            <a:r>
              <a:rPr dirty="0" err="1"/>
              <a:t>oggi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rapporto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cinema e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suoi</a:t>
            </a:r>
            <a:r>
              <a:rPr dirty="0"/>
              <a:t> </a:t>
            </a:r>
            <a:r>
              <a:rPr dirty="0" err="1"/>
              <a:t>fruitori</a:t>
            </a:r>
            <a:r>
              <a:rPr dirty="0"/>
              <a:t>? In </a:t>
            </a:r>
            <a:r>
              <a:rPr dirty="0" err="1"/>
              <a:t>che</a:t>
            </a:r>
            <a:r>
              <a:rPr dirty="0"/>
              <a:t> modo, </a:t>
            </a:r>
            <a:r>
              <a:rPr dirty="0" err="1"/>
              <a:t>tramite</a:t>
            </a:r>
            <a:r>
              <a:rPr dirty="0"/>
              <a:t>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dispositivi</a:t>
            </a:r>
            <a:r>
              <a:rPr dirty="0"/>
              <a:t> e </a:t>
            </a:r>
            <a:r>
              <a:rPr dirty="0" err="1"/>
              <a:t>piattaforme</a:t>
            </a:r>
            <a:r>
              <a:rPr dirty="0"/>
              <a:t>, </a:t>
            </a:r>
            <a:r>
              <a:rPr dirty="0" err="1"/>
              <a:t>il</a:t>
            </a:r>
            <a:r>
              <a:rPr dirty="0"/>
              <a:t> cinema, </a:t>
            </a:r>
            <a:r>
              <a:rPr dirty="0" err="1"/>
              <a:t>oggi</a:t>
            </a:r>
            <a:r>
              <a:rPr dirty="0"/>
              <a:t>, </a:t>
            </a:r>
            <a:r>
              <a:rPr dirty="0" err="1"/>
              <a:t>viene</a:t>
            </a:r>
            <a:r>
              <a:rPr dirty="0"/>
              <a:t> </a:t>
            </a:r>
            <a:r>
              <a:rPr dirty="0" err="1"/>
              <a:t>consumato</a:t>
            </a:r>
            <a:r>
              <a:rPr dirty="0"/>
              <a:t>?), </a:t>
            </a:r>
            <a:r>
              <a:rPr b="1" dirty="0" err="1"/>
              <a:t>i</a:t>
            </a:r>
            <a:r>
              <a:rPr b="1" dirty="0"/>
              <a:t> media</a:t>
            </a:r>
            <a:r>
              <a:rPr dirty="0"/>
              <a:t> (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cambiamenti</a:t>
            </a:r>
            <a:r>
              <a:rPr dirty="0"/>
              <a:t> </a:t>
            </a:r>
            <a:r>
              <a:rPr dirty="0" err="1"/>
              <a:t>attuali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sistema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media </a:t>
            </a:r>
            <a:r>
              <a:rPr dirty="0" err="1"/>
              <a:t>quali</a:t>
            </a:r>
            <a:r>
              <a:rPr dirty="0"/>
              <a:t> </a:t>
            </a:r>
            <a:r>
              <a:rPr dirty="0" err="1"/>
              <a:t>conseguenze</a:t>
            </a:r>
            <a:r>
              <a:rPr dirty="0"/>
              <a:t> </a:t>
            </a:r>
            <a:r>
              <a:rPr dirty="0" err="1"/>
              <a:t>stanno</a:t>
            </a:r>
            <a:r>
              <a:rPr dirty="0"/>
              <a:t> </a:t>
            </a:r>
            <a:r>
              <a:rPr dirty="0" err="1"/>
              <a:t>avendo</a:t>
            </a:r>
            <a:r>
              <a:rPr dirty="0"/>
              <a:t> per </a:t>
            </a:r>
            <a:r>
              <a:rPr dirty="0" err="1"/>
              <a:t>l’industria</a:t>
            </a:r>
            <a:r>
              <a:rPr dirty="0"/>
              <a:t> </a:t>
            </a:r>
            <a:r>
              <a:rPr dirty="0" err="1"/>
              <a:t>cinematografica</a:t>
            </a:r>
            <a:r>
              <a:rPr dirty="0"/>
              <a:t>?)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rima fase: LABORATORI DI…"/>
          <p:cNvSpPr txBox="1">
            <a:spLocks noGrp="1"/>
          </p:cNvSpPr>
          <p:nvPr>
            <p:ph type="title"/>
          </p:nvPr>
        </p:nvSpPr>
        <p:spPr>
          <a:xfrm>
            <a:off x="952500" y="662260"/>
            <a:ext cx="11099800" cy="153987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344677">
              <a:defRPr sz="4719"/>
            </a:pPr>
            <a:r>
              <a:rPr lang="it-IT" dirty="0"/>
              <a:t>3.</a:t>
            </a:r>
            <a:r>
              <a:rPr dirty="0"/>
              <a:t> LABORATORI DI AGGIORNAMENTO TECNICO</a:t>
            </a:r>
          </a:p>
        </p:txBody>
      </p:sp>
      <p:sp>
        <p:nvSpPr>
          <p:cNvPr id="155" name="Diversi minicorsi, flessibili anche in base alle esigenze dei vari gruppi di docenti, su:…"/>
          <p:cNvSpPr txBox="1">
            <a:spLocks noGrp="1"/>
          </p:cNvSpPr>
          <p:nvPr>
            <p:ph type="body" sz="half" idx="1"/>
          </p:nvPr>
        </p:nvSpPr>
        <p:spPr>
          <a:xfrm>
            <a:off x="952500" y="2915294"/>
            <a:ext cx="11099800" cy="59620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578358">
              <a:spcBef>
                <a:spcPts val="3100"/>
              </a:spcBef>
              <a:buSzTx/>
              <a:buNone/>
              <a:defRPr sz="2772"/>
            </a:pPr>
            <a:r>
              <a:rPr dirty="0" err="1"/>
              <a:t>Diversi</a:t>
            </a:r>
            <a:r>
              <a:rPr dirty="0"/>
              <a:t> </a:t>
            </a:r>
            <a:r>
              <a:rPr dirty="0" err="1"/>
              <a:t>minicorsi</a:t>
            </a:r>
            <a:r>
              <a:rPr dirty="0"/>
              <a:t>, </a:t>
            </a:r>
            <a:r>
              <a:rPr dirty="0" err="1"/>
              <a:t>flessibili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in base </a:t>
            </a:r>
            <a:r>
              <a:rPr dirty="0" err="1"/>
              <a:t>alle</a:t>
            </a:r>
            <a:r>
              <a:rPr dirty="0"/>
              <a:t> </a:t>
            </a:r>
            <a:r>
              <a:rPr dirty="0" err="1"/>
              <a:t>esigenze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vari</a:t>
            </a:r>
            <a:r>
              <a:rPr dirty="0"/>
              <a:t> </a:t>
            </a:r>
            <a:r>
              <a:rPr dirty="0" err="1"/>
              <a:t>gruppi</a:t>
            </a:r>
            <a:r>
              <a:rPr dirty="0"/>
              <a:t> di </a:t>
            </a:r>
            <a:r>
              <a:rPr dirty="0" err="1"/>
              <a:t>docenti</a:t>
            </a:r>
            <a:r>
              <a:rPr dirty="0"/>
              <a:t>, </a:t>
            </a:r>
            <a:r>
              <a:rPr dirty="0" err="1"/>
              <a:t>su</a:t>
            </a:r>
            <a:r>
              <a:rPr dirty="0"/>
              <a:t>:</a:t>
            </a:r>
          </a:p>
          <a:p>
            <a:pPr marL="0" indent="0" defTabSz="578358">
              <a:spcBef>
                <a:spcPts val="3100"/>
              </a:spcBef>
              <a:buSzTx/>
              <a:buNone/>
              <a:defRPr sz="2772"/>
            </a:pPr>
            <a:r>
              <a:rPr dirty="0"/>
              <a:t>a. </a:t>
            </a:r>
            <a:r>
              <a:rPr lang="it-IT" b="1" dirty="0"/>
              <a:t>I</a:t>
            </a:r>
            <a:r>
              <a:rPr b="1" dirty="0" err="1"/>
              <a:t>nsegnare</a:t>
            </a:r>
            <a:r>
              <a:rPr b="1" dirty="0"/>
              <a:t> </a:t>
            </a:r>
            <a:r>
              <a:rPr b="1" dirty="0" err="1"/>
              <a:t>audiovisivo</a:t>
            </a:r>
            <a:r>
              <a:rPr b="1" dirty="0"/>
              <a:t> con </a:t>
            </a:r>
            <a:r>
              <a:rPr b="1" dirty="0" err="1"/>
              <a:t>minimi</a:t>
            </a:r>
            <a:r>
              <a:rPr b="1" dirty="0"/>
              <a:t> </a:t>
            </a:r>
            <a:r>
              <a:rPr b="1" dirty="0" err="1"/>
              <a:t>mezzi</a:t>
            </a:r>
            <a:endParaRPr b="1" dirty="0"/>
          </a:p>
          <a:p>
            <a:pPr marL="0" indent="0" defTabSz="578358">
              <a:spcBef>
                <a:spcPts val="3100"/>
              </a:spcBef>
              <a:buSzTx/>
              <a:buNone/>
              <a:defRPr sz="2772"/>
            </a:pPr>
            <a:r>
              <a:rPr dirty="0"/>
              <a:t>b. </a:t>
            </a:r>
            <a:r>
              <a:rPr lang="it-IT" b="1" dirty="0"/>
              <a:t>R</a:t>
            </a:r>
            <a:r>
              <a:rPr b="1" dirty="0" err="1"/>
              <a:t>ipresa</a:t>
            </a:r>
            <a:r>
              <a:rPr b="1" dirty="0"/>
              <a:t> e </a:t>
            </a:r>
            <a:r>
              <a:rPr b="1" dirty="0" err="1"/>
              <a:t>illuminazione</a:t>
            </a:r>
            <a:r>
              <a:rPr b="1" dirty="0"/>
              <a:t> video</a:t>
            </a:r>
          </a:p>
          <a:p>
            <a:pPr marL="0" indent="0" defTabSz="578358">
              <a:spcBef>
                <a:spcPts val="3100"/>
              </a:spcBef>
              <a:buSzTx/>
              <a:buNone/>
              <a:defRPr sz="2772"/>
            </a:pPr>
            <a:r>
              <a:rPr dirty="0"/>
              <a:t>c. </a:t>
            </a:r>
            <a:r>
              <a:rPr lang="it-IT" b="1" dirty="0"/>
              <a:t>I</a:t>
            </a:r>
            <a:r>
              <a:rPr b="1" dirty="0"/>
              <a:t> software di </a:t>
            </a:r>
            <a:r>
              <a:rPr b="1" dirty="0" err="1"/>
              <a:t>montaggio</a:t>
            </a:r>
            <a:endParaRPr b="1" dirty="0"/>
          </a:p>
          <a:p>
            <a:pPr marL="0" indent="0" defTabSz="578358">
              <a:spcBef>
                <a:spcPts val="3100"/>
              </a:spcBef>
              <a:buSzTx/>
              <a:buNone/>
              <a:defRPr sz="2772"/>
            </a:pPr>
            <a:r>
              <a:rPr dirty="0"/>
              <a:t>d. </a:t>
            </a:r>
            <a:r>
              <a:rPr lang="it-IT" b="1" dirty="0"/>
              <a:t>I</a:t>
            </a:r>
            <a:r>
              <a:rPr b="1" dirty="0"/>
              <a:t> software di compositing</a:t>
            </a:r>
          </a:p>
          <a:p>
            <a:pPr marL="0" indent="0" defTabSz="578358">
              <a:spcBef>
                <a:spcPts val="3100"/>
              </a:spcBef>
              <a:buSzTx/>
              <a:buNone/>
              <a:defRPr sz="2772"/>
            </a:pPr>
            <a:r>
              <a:rPr dirty="0"/>
              <a:t>e. </a:t>
            </a:r>
            <a:r>
              <a:rPr lang="it-IT" b="1" dirty="0"/>
              <a:t>C</a:t>
            </a:r>
            <a:r>
              <a:rPr b="1" dirty="0" err="1"/>
              <a:t>olor</a:t>
            </a:r>
            <a:r>
              <a:rPr b="1" dirty="0"/>
              <a:t> correction</a:t>
            </a:r>
          </a:p>
          <a:p>
            <a:pPr marL="0" indent="0" defTabSz="578358">
              <a:spcBef>
                <a:spcPts val="3100"/>
              </a:spcBef>
              <a:buSzTx/>
              <a:buNone/>
              <a:defRPr sz="2772"/>
            </a:pPr>
            <a:r>
              <a:rPr dirty="0"/>
              <a:t>f. </a:t>
            </a:r>
            <a:r>
              <a:rPr lang="it-IT" b="1" dirty="0"/>
              <a:t>I</a:t>
            </a:r>
            <a:r>
              <a:rPr b="1" dirty="0"/>
              <a:t>l 3D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ECONDA FASE DEL PROGETTO"/>
          <p:cNvSpPr txBox="1">
            <a:spLocks noGrp="1"/>
          </p:cNvSpPr>
          <p:nvPr>
            <p:ph type="title"/>
          </p:nvPr>
        </p:nvSpPr>
        <p:spPr>
          <a:xfrm>
            <a:off x="952500" y="869677"/>
            <a:ext cx="11099800" cy="927646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algn="ctr"/>
            <a:r>
              <a:rPr dirty="0"/>
              <a:t>SECONDA FASE DEL PROGETTO</a:t>
            </a:r>
          </a:p>
        </p:txBody>
      </p:sp>
      <p:sp>
        <p:nvSpPr>
          <p:cNvPr id="159" name="Questa fase è indirizzata ai docenti di materie di area comune delle scuole secondarie e ai docenti delle primarie che vogliano utilizzare l’audiovisivo per sperimentare modalità di insegnamento/apprendimento alternative della propria disciplina e/o per facilitare delicati passaggi educativi. Gli incontri saranno gestiti dai docenti che avranno seguito il percorso della prima fase.…"/>
          <p:cNvSpPr txBox="1">
            <a:spLocks noGrp="1"/>
          </p:cNvSpPr>
          <p:nvPr>
            <p:ph type="body" sz="half" idx="1"/>
          </p:nvPr>
        </p:nvSpPr>
        <p:spPr>
          <a:xfrm>
            <a:off x="952500" y="2504529"/>
            <a:ext cx="11099800" cy="6372771"/>
          </a:xfrm>
          <a:prstGeom prst="rect">
            <a:avLst/>
          </a:prstGeom>
        </p:spPr>
        <p:txBody>
          <a:bodyPr/>
          <a:lstStyle/>
          <a:p>
            <a:pPr marL="0" indent="0" algn="just">
              <a:buSzTx/>
              <a:buNone/>
            </a:pPr>
            <a:r>
              <a:rPr dirty="0"/>
              <a:t>Questa </a:t>
            </a:r>
            <a:r>
              <a:rPr dirty="0" err="1"/>
              <a:t>fase</a:t>
            </a:r>
            <a:r>
              <a:rPr dirty="0"/>
              <a:t> è </a:t>
            </a:r>
            <a:r>
              <a:rPr dirty="0" err="1"/>
              <a:t>indirizzata</a:t>
            </a:r>
            <a:r>
              <a:rPr dirty="0"/>
              <a:t> ai </a:t>
            </a:r>
            <a:r>
              <a:rPr dirty="0" err="1"/>
              <a:t>docenti</a:t>
            </a:r>
            <a:r>
              <a:rPr dirty="0"/>
              <a:t> di </a:t>
            </a:r>
            <a:r>
              <a:rPr dirty="0" err="1"/>
              <a:t>materie</a:t>
            </a:r>
            <a:r>
              <a:rPr dirty="0"/>
              <a:t> di area </a:t>
            </a:r>
            <a:r>
              <a:rPr dirty="0" err="1"/>
              <a:t>comune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scuole</a:t>
            </a:r>
            <a:r>
              <a:rPr dirty="0"/>
              <a:t> </a:t>
            </a:r>
            <a:r>
              <a:rPr dirty="0" err="1"/>
              <a:t>secondarie</a:t>
            </a:r>
            <a:r>
              <a:rPr dirty="0"/>
              <a:t> e ai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primarie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vogliano</a:t>
            </a:r>
            <a:r>
              <a:rPr dirty="0"/>
              <a:t> </a:t>
            </a:r>
            <a:r>
              <a:rPr dirty="0" err="1"/>
              <a:t>utilizzare</a:t>
            </a:r>
            <a:r>
              <a:rPr dirty="0"/>
              <a:t> </a:t>
            </a:r>
            <a:r>
              <a:rPr dirty="0" err="1"/>
              <a:t>l’audiovisivo</a:t>
            </a:r>
            <a:r>
              <a:rPr dirty="0"/>
              <a:t> per </a:t>
            </a:r>
            <a:r>
              <a:rPr dirty="0" err="1"/>
              <a:t>sperimentare</a:t>
            </a:r>
            <a:r>
              <a:rPr dirty="0"/>
              <a:t> </a:t>
            </a:r>
            <a:r>
              <a:rPr dirty="0" err="1"/>
              <a:t>modalità</a:t>
            </a:r>
            <a:r>
              <a:rPr dirty="0"/>
              <a:t> di </a:t>
            </a:r>
            <a:r>
              <a:rPr dirty="0" err="1"/>
              <a:t>insegnamento</a:t>
            </a:r>
            <a:r>
              <a:rPr dirty="0"/>
              <a:t>/</a:t>
            </a:r>
            <a:r>
              <a:rPr dirty="0" err="1"/>
              <a:t>apprendimento</a:t>
            </a:r>
            <a:r>
              <a:rPr dirty="0"/>
              <a:t> alternative </a:t>
            </a:r>
            <a:r>
              <a:rPr dirty="0" err="1"/>
              <a:t>della</a:t>
            </a:r>
            <a:r>
              <a:rPr dirty="0"/>
              <a:t> propria </a:t>
            </a:r>
            <a:r>
              <a:rPr dirty="0" err="1"/>
              <a:t>disciplina</a:t>
            </a:r>
            <a:r>
              <a:rPr dirty="0"/>
              <a:t> e/o per </a:t>
            </a:r>
            <a:r>
              <a:rPr dirty="0" err="1"/>
              <a:t>facilitare</a:t>
            </a:r>
            <a:r>
              <a:rPr dirty="0"/>
              <a:t> </a:t>
            </a:r>
            <a:r>
              <a:rPr dirty="0" err="1"/>
              <a:t>delicati</a:t>
            </a:r>
            <a:r>
              <a:rPr dirty="0"/>
              <a:t> </a:t>
            </a:r>
            <a:r>
              <a:rPr dirty="0" err="1"/>
              <a:t>passaggi</a:t>
            </a:r>
            <a:r>
              <a:rPr dirty="0"/>
              <a:t> </a:t>
            </a:r>
            <a:r>
              <a:rPr dirty="0" err="1"/>
              <a:t>educativi</a:t>
            </a:r>
            <a:r>
              <a:rPr dirty="0"/>
              <a:t>.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incontri</a:t>
            </a:r>
            <a:r>
              <a:rPr dirty="0"/>
              <a:t> </a:t>
            </a:r>
            <a:r>
              <a:rPr dirty="0" err="1"/>
              <a:t>saranno</a:t>
            </a:r>
            <a:r>
              <a:rPr dirty="0"/>
              <a:t> </a:t>
            </a:r>
            <a:r>
              <a:rPr dirty="0" err="1"/>
              <a:t>gestiti</a:t>
            </a:r>
            <a:r>
              <a:rPr dirty="0"/>
              <a:t> </a:t>
            </a:r>
            <a:r>
              <a:rPr dirty="0" err="1"/>
              <a:t>dai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avranno</a:t>
            </a:r>
            <a:r>
              <a:rPr dirty="0"/>
              <a:t> </a:t>
            </a:r>
            <a:r>
              <a:rPr dirty="0" err="1"/>
              <a:t>seguito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percorso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prima </a:t>
            </a:r>
            <a:r>
              <a:rPr dirty="0" err="1"/>
              <a:t>fase</a:t>
            </a:r>
            <a:r>
              <a:rPr dirty="0"/>
              <a:t>.</a:t>
            </a:r>
          </a:p>
          <a:p>
            <a:pPr marL="0" indent="0" algn="just">
              <a:buSzTx/>
              <a:buNone/>
              <a:defRPr b="1"/>
            </a:pPr>
            <a:r>
              <a:rPr dirty="0"/>
              <a:t>Prima </a:t>
            </a:r>
            <a:r>
              <a:rPr dirty="0" err="1"/>
              <a:t>serie</a:t>
            </a:r>
            <a:r>
              <a:rPr dirty="0"/>
              <a:t> di </a:t>
            </a:r>
            <a:r>
              <a:rPr dirty="0" err="1"/>
              <a:t>incontri</a:t>
            </a:r>
            <a:r>
              <a:rPr dirty="0"/>
              <a:t>: </a:t>
            </a:r>
            <a:r>
              <a:rPr dirty="0" err="1"/>
              <a:t>teoria</a:t>
            </a:r>
            <a:r>
              <a:rPr dirty="0"/>
              <a:t> e </a:t>
            </a:r>
            <a:r>
              <a:rPr dirty="0" err="1"/>
              <a:t>linguaggio</a:t>
            </a:r>
            <a:endParaRPr dirty="0"/>
          </a:p>
          <a:p>
            <a:pPr marL="0" indent="0" algn="just">
              <a:buSzTx/>
              <a:buNone/>
              <a:defRPr b="1"/>
            </a:pPr>
            <a:r>
              <a:rPr dirty="0" err="1"/>
              <a:t>Seconda</a:t>
            </a:r>
            <a:r>
              <a:rPr dirty="0"/>
              <a:t> </a:t>
            </a:r>
            <a:r>
              <a:rPr dirty="0" err="1"/>
              <a:t>serie</a:t>
            </a:r>
            <a:r>
              <a:rPr dirty="0"/>
              <a:t> di </a:t>
            </a:r>
            <a:r>
              <a:rPr dirty="0" err="1"/>
              <a:t>incontri</a:t>
            </a:r>
            <a:r>
              <a:rPr dirty="0"/>
              <a:t>: </a:t>
            </a:r>
            <a:r>
              <a:rPr dirty="0" err="1"/>
              <a:t>pratiche</a:t>
            </a:r>
            <a:r>
              <a:rPr dirty="0"/>
              <a:t> e </a:t>
            </a:r>
            <a:r>
              <a:rPr dirty="0" err="1"/>
              <a:t>tecniche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188;p32"/>
          <p:cNvSpPr txBox="1">
            <a:spLocks noGrp="1"/>
          </p:cNvSpPr>
          <p:nvPr>
            <p:ph type="body" sz="half" idx="1"/>
          </p:nvPr>
        </p:nvSpPr>
        <p:spPr>
          <a:xfrm>
            <a:off x="2593122" y="903129"/>
            <a:ext cx="7542511" cy="3973962"/>
          </a:xfrm>
          <a:prstGeom prst="rect">
            <a:avLst/>
          </a:prstGeom>
        </p:spPr>
        <p:txBody>
          <a:bodyPr/>
          <a:lstStyle/>
          <a:p>
            <a:pPr marL="0" indent="0" algn="ctr" defTabSz="768095">
              <a:spcBef>
                <a:spcPts val="0"/>
              </a:spcBef>
              <a:buSzTx/>
              <a:buNone/>
              <a:defRPr sz="2351"/>
            </a:pPr>
            <a:endParaRPr/>
          </a:p>
          <a:p>
            <a:pPr marL="0" indent="0" algn="ctr" defTabSz="768095">
              <a:spcBef>
                <a:spcPts val="2600"/>
              </a:spcBef>
              <a:buSzTx/>
              <a:buNone/>
              <a:defRPr sz="2351"/>
            </a:pPr>
            <a:endParaRPr/>
          </a:p>
          <a:p>
            <a:pPr marL="0" indent="0" algn="ctr" defTabSz="768095">
              <a:spcBef>
                <a:spcPts val="2600"/>
              </a:spcBef>
              <a:buSzTx/>
              <a:buNone/>
              <a:defRPr sz="2351"/>
            </a:pPr>
            <a:r>
              <a:t>email: formazione.audiovisivo@bodoniparavia.it </a:t>
            </a:r>
          </a:p>
          <a:p>
            <a:pPr marL="0" indent="0" algn="ctr" defTabSz="768095">
              <a:spcBef>
                <a:spcPts val="2600"/>
              </a:spcBef>
              <a:buSzTx/>
              <a:buNone/>
              <a:defRPr sz="2351"/>
            </a:pPr>
            <a:r>
              <a:t>blog del progetto: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www.cinescuola.it/progetto</a:t>
            </a:r>
          </a:p>
          <a:p>
            <a:pPr marL="0" indent="0" algn="ctr" defTabSz="768095">
              <a:spcBef>
                <a:spcPts val="2600"/>
              </a:spcBef>
              <a:buSzTx/>
              <a:buNone/>
              <a:defRPr sz="2351"/>
            </a:pPr>
            <a:endParaRPr u="sng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marL="0" indent="0" algn="just" defTabSz="377647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00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u="sng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marL="0" indent="0" algn="just" defTabSz="377647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00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u="sng">
              <a:solidFill>
                <a:srgbClr val="0000FF"/>
              </a:solidFill>
              <a:uFill>
                <a:solidFill>
                  <a:srgbClr val="0000FF"/>
                </a:solidFill>
              </a:uFill>
              <a:hlinkClick r:id="rId2"/>
            </a:endParaRPr>
          </a:p>
          <a:p>
            <a:pPr marL="0" indent="0" algn="just" defTabSz="377647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008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defRPr>
            </a:pPr>
            <a:r>
              <a:t>                 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77647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008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6" name="logo_miur_2.png" descr="logo_miur_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68757" y="7074315"/>
            <a:ext cx="4944363" cy="14444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7" name="logoMIBAC.jpg" descr="logoMIBAC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56491" y="7045310"/>
            <a:ext cx="3810613" cy="1502471"/>
          </a:xfrm>
          <a:prstGeom prst="rect">
            <a:avLst/>
          </a:prstGeom>
          <a:ln w="12700">
            <a:miter lim="400000"/>
          </a:ln>
        </p:spPr>
      </p:pic>
      <p:sp>
        <p:nvSpPr>
          <p:cNvPr id="218" name="Progetto di formazione &quot;Didattica dell'audiovisivo&quot; realizzato nell'ambito del Piano Nazionale Cinema per la Scuola promosso dal MIUR e dal MIBAC."/>
          <p:cNvSpPr txBox="1"/>
          <p:nvPr/>
        </p:nvSpPr>
        <p:spPr>
          <a:xfrm>
            <a:off x="3151388" y="5118099"/>
            <a:ext cx="6950917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 defTabSz="449580">
              <a:defRPr sz="2200" b="1" i="1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r>
              <a:rPr dirty="0"/>
              <a:t>Progetto di formazione "Didattica dell'audiovisivo" realizzato nell'ambito del Piano Nazionale Cinema per la Scuola promosso dal MIUR e dal MIBAC.</a:t>
            </a:r>
          </a:p>
        </p:txBody>
      </p:sp>
    </p:spTree>
    <p:extLst>
      <p:ext uri="{BB962C8B-B14F-4D97-AF65-F5344CB8AC3E}">
        <p14:creationId xmlns:p14="http://schemas.microsoft.com/office/powerpoint/2010/main" val="2911547988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E SCUOLE DOVE SI INSEGNA AUDIOVISIVO IN ITALIA"/>
          <p:cNvSpPr txBox="1">
            <a:spLocks noGrp="1"/>
          </p:cNvSpPr>
          <p:nvPr>
            <p:ph type="title"/>
          </p:nvPr>
        </p:nvSpPr>
        <p:spPr>
          <a:xfrm>
            <a:off x="952500" y="574722"/>
            <a:ext cx="11099800" cy="1535064"/>
          </a:xfrm>
          <a:prstGeom prst="rect">
            <a:avLst/>
          </a:prstGeom>
        </p:spPr>
        <p:txBody>
          <a:bodyPr>
            <a:normAutofit/>
          </a:bodyPr>
          <a:lstStyle>
            <a:lvl1pPr defTabSz="344677">
              <a:defRPr sz="4719"/>
            </a:lvl1pPr>
          </a:lstStyle>
          <a:p>
            <a:pPr algn="ctr"/>
            <a:r>
              <a:rPr dirty="0"/>
              <a:t>LE SCUOLE DOVE SI INSEGNA AUDIOVISIVO IN ITALIA</a:t>
            </a:r>
          </a:p>
        </p:txBody>
      </p:sp>
      <p:sp>
        <p:nvSpPr>
          <p:cNvPr id="123" name="ISTITUTI TECNICI indirizzo grafica e comunicazione. 141 corsi (più di dieci in: Lombardia, Puglia, Campania, Calabria, Sicilia)…"/>
          <p:cNvSpPr txBox="1">
            <a:spLocks noGrp="1"/>
          </p:cNvSpPr>
          <p:nvPr>
            <p:ph type="body" sz="half" idx="1"/>
          </p:nvPr>
        </p:nvSpPr>
        <p:spPr>
          <a:xfrm>
            <a:off x="952500" y="1967706"/>
            <a:ext cx="11099801" cy="690959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endParaRPr lang="it-IT" b="1" dirty="0"/>
          </a:p>
          <a:p>
            <a:r>
              <a:rPr b="1" dirty="0"/>
              <a:t>ISTITUTI TECNICI</a:t>
            </a:r>
            <a:r>
              <a:rPr dirty="0"/>
              <a:t> </a:t>
            </a:r>
            <a:r>
              <a:rPr dirty="0" err="1"/>
              <a:t>indirizzo</a:t>
            </a:r>
            <a:r>
              <a:rPr dirty="0"/>
              <a:t> </a:t>
            </a:r>
            <a:r>
              <a:rPr dirty="0" err="1"/>
              <a:t>grafica</a:t>
            </a:r>
            <a:r>
              <a:rPr dirty="0"/>
              <a:t> e </a:t>
            </a:r>
            <a:r>
              <a:rPr dirty="0" err="1"/>
              <a:t>comunicazione</a:t>
            </a:r>
            <a:r>
              <a:rPr dirty="0"/>
              <a:t>.</a:t>
            </a:r>
            <a:br>
              <a:rPr dirty="0"/>
            </a:br>
            <a:r>
              <a:rPr dirty="0"/>
              <a:t>141 </a:t>
            </a:r>
            <a:r>
              <a:rPr dirty="0" err="1"/>
              <a:t>corsi</a:t>
            </a:r>
            <a:r>
              <a:rPr dirty="0"/>
              <a:t> (</a:t>
            </a:r>
            <a:r>
              <a:rPr dirty="0" err="1"/>
              <a:t>più</a:t>
            </a:r>
            <a:r>
              <a:rPr dirty="0"/>
              <a:t> di </a:t>
            </a:r>
            <a:r>
              <a:rPr dirty="0" err="1"/>
              <a:t>dieci</a:t>
            </a:r>
            <a:r>
              <a:rPr dirty="0"/>
              <a:t> in: </a:t>
            </a:r>
            <a:r>
              <a:rPr dirty="0" err="1"/>
              <a:t>Lombardia</a:t>
            </a:r>
            <a:r>
              <a:rPr dirty="0"/>
              <a:t>, Puglia, Campania, Calabria, Sicilia)</a:t>
            </a:r>
          </a:p>
          <a:p>
            <a:r>
              <a:rPr b="1" dirty="0"/>
              <a:t>LICEI ARTISTICI</a:t>
            </a:r>
            <a:r>
              <a:rPr dirty="0"/>
              <a:t> </a:t>
            </a:r>
            <a:r>
              <a:rPr dirty="0" err="1"/>
              <a:t>indirizzo</a:t>
            </a:r>
            <a:r>
              <a:rPr dirty="0"/>
              <a:t> </a:t>
            </a:r>
            <a:r>
              <a:rPr dirty="0" err="1"/>
              <a:t>audiovisivo</a:t>
            </a:r>
            <a:r>
              <a:rPr dirty="0"/>
              <a:t> e </a:t>
            </a:r>
            <a:r>
              <a:rPr dirty="0" err="1"/>
              <a:t>multimediale</a:t>
            </a:r>
            <a:r>
              <a:rPr dirty="0"/>
              <a:t>.</a:t>
            </a:r>
            <a:br>
              <a:rPr dirty="0"/>
            </a:br>
            <a:r>
              <a:rPr dirty="0"/>
              <a:t>112 </a:t>
            </a:r>
            <a:r>
              <a:rPr dirty="0" err="1"/>
              <a:t>corsi</a:t>
            </a:r>
            <a:r>
              <a:rPr dirty="0"/>
              <a:t> (</a:t>
            </a:r>
            <a:r>
              <a:rPr dirty="0" err="1"/>
              <a:t>più</a:t>
            </a:r>
            <a:r>
              <a:rPr dirty="0"/>
              <a:t> di </a:t>
            </a:r>
            <a:r>
              <a:rPr dirty="0" err="1"/>
              <a:t>dieci</a:t>
            </a:r>
            <a:r>
              <a:rPr dirty="0"/>
              <a:t> in: </a:t>
            </a:r>
            <a:r>
              <a:rPr dirty="0" err="1"/>
              <a:t>Lombardia</a:t>
            </a:r>
            <a:r>
              <a:rPr dirty="0"/>
              <a:t>, Veneto, Puglia, Campania)</a:t>
            </a:r>
          </a:p>
          <a:p>
            <a:r>
              <a:rPr b="1" dirty="0"/>
              <a:t>ISTITUTI PROFESSIONALI</a:t>
            </a:r>
            <a:r>
              <a:rPr dirty="0"/>
              <a:t> </a:t>
            </a:r>
            <a:r>
              <a:rPr dirty="0" err="1"/>
              <a:t>indirizzo</a:t>
            </a:r>
            <a:r>
              <a:rPr dirty="0"/>
              <a:t> </a:t>
            </a:r>
            <a:r>
              <a:rPr dirty="0" err="1"/>
              <a:t>servizi</a:t>
            </a:r>
            <a:r>
              <a:rPr dirty="0"/>
              <a:t> </a:t>
            </a:r>
            <a:r>
              <a:rPr dirty="0" err="1"/>
              <a:t>culturali</a:t>
            </a:r>
            <a:r>
              <a:rPr dirty="0"/>
              <a:t> e </a:t>
            </a:r>
            <a:r>
              <a:rPr dirty="0" err="1"/>
              <a:t>dello</a:t>
            </a:r>
            <a:r>
              <a:rPr dirty="0"/>
              <a:t> </a:t>
            </a:r>
            <a:r>
              <a:rPr dirty="0" err="1"/>
              <a:t>spettacolo</a:t>
            </a:r>
            <a:r>
              <a:rPr dirty="0"/>
              <a:t>.</a:t>
            </a:r>
            <a:br>
              <a:rPr dirty="0"/>
            </a:br>
            <a:r>
              <a:rPr dirty="0"/>
              <a:t>38 </a:t>
            </a:r>
            <a:r>
              <a:rPr dirty="0" err="1"/>
              <a:t>corsi</a:t>
            </a:r>
            <a:r>
              <a:rPr dirty="0"/>
              <a:t> (</a:t>
            </a:r>
            <a:r>
              <a:rPr dirty="0" err="1"/>
              <a:t>più</a:t>
            </a:r>
            <a:r>
              <a:rPr dirty="0"/>
              <a:t> di cinque in: </a:t>
            </a:r>
            <a:r>
              <a:rPr dirty="0" err="1"/>
              <a:t>Lombardia</a:t>
            </a:r>
            <a:r>
              <a:rPr dirty="0"/>
              <a:t>, Puglia, Campania)</a:t>
            </a:r>
          </a:p>
          <a:p>
            <a:pPr marL="0" indent="0">
              <a:buSzTx/>
              <a:buNone/>
            </a:pPr>
            <a:r>
              <a:rPr dirty="0"/>
              <a:t>13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corsi</a:t>
            </a:r>
            <a:r>
              <a:rPr dirty="0"/>
              <a:t> di </a:t>
            </a:r>
            <a:r>
              <a:rPr dirty="0" err="1"/>
              <a:t>scuole</a:t>
            </a:r>
            <a:r>
              <a:rPr dirty="0"/>
              <a:t> </a:t>
            </a:r>
            <a:r>
              <a:rPr dirty="0" err="1"/>
              <a:t>paritarie</a:t>
            </a:r>
            <a:r>
              <a:rPr dirty="0"/>
              <a:t/>
            </a:r>
            <a:br>
              <a:rPr dirty="0"/>
            </a:br>
            <a:r>
              <a:rPr dirty="0"/>
              <a:t>10 </a:t>
            </a:r>
            <a:r>
              <a:rPr dirty="0" err="1"/>
              <a:t>scuole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</a:t>
            </a:r>
            <a:r>
              <a:rPr dirty="0" err="1"/>
              <a:t>attivato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di un </a:t>
            </a:r>
            <a:r>
              <a:rPr dirty="0" err="1"/>
              <a:t>corso</a:t>
            </a:r>
            <a:endParaRPr dirty="0"/>
          </a:p>
          <a:p>
            <a:pPr marL="0" indent="0">
              <a:buSzTx/>
              <a:buNone/>
            </a:pPr>
            <a:r>
              <a:rPr dirty="0"/>
              <a:t>Il </a:t>
            </a:r>
            <a:r>
              <a:rPr dirty="0" err="1"/>
              <a:t>numero</a:t>
            </a:r>
            <a:r>
              <a:rPr dirty="0"/>
              <a:t> di </a:t>
            </a:r>
            <a:r>
              <a:rPr dirty="0" err="1"/>
              <a:t>corsi</a:t>
            </a:r>
            <a:r>
              <a:rPr dirty="0"/>
              <a:t> è </a:t>
            </a:r>
            <a:r>
              <a:rPr dirty="0" err="1"/>
              <a:t>drasticamente</a:t>
            </a:r>
            <a:r>
              <a:rPr dirty="0"/>
              <a:t> </a:t>
            </a:r>
            <a:r>
              <a:rPr dirty="0" err="1"/>
              <a:t>aumentato</a:t>
            </a:r>
            <a:r>
              <a:rPr dirty="0"/>
              <a:t> </a:t>
            </a:r>
            <a:r>
              <a:rPr dirty="0" err="1"/>
              <a:t>negli</a:t>
            </a:r>
            <a:r>
              <a:rPr dirty="0"/>
              <a:t> </a:t>
            </a:r>
            <a:r>
              <a:rPr dirty="0" err="1"/>
              <a:t>ultimi</a:t>
            </a:r>
            <a:r>
              <a:rPr dirty="0"/>
              <a:t> 5-6 </a:t>
            </a:r>
            <a:r>
              <a:rPr dirty="0" err="1"/>
              <a:t>anni</a:t>
            </a:r>
            <a:r>
              <a:rPr dirty="0"/>
              <a:t>, </a:t>
            </a:r>
            <a:r>
              <a:rPr dirty="0" err="1"/>
              <a:t>dopo</a:t>
            </a:r>
            <a:r>
              <a:rPr dirty="0"/>
              <a:t> la </a:t>
            </a:r>
            <a:r>
              <a:rPr dirty="0" err="1"/>
              <a:t>riforma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superiori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ROBLEMATICHE RIGUARDANTI I DIVERSI CORSI"/>
          <p:cNvSpPr txBox="1">
            <a:spLocks noGrp="1"/>
          </p:cNvSpPr>
          <p:nvPr>
            <p:ph type="title"/>
          </p:nvPr>
        </p:nvSpPr>
        <p:spPr>
          <a:xfrm>
            <a:off x="952500" y="486012"/>
            <a:ext cx="11099800" cy="1535063"/>
          </a:xfrm>
          <a:prstGeom prst="rect">
            <a:avLst/>
          </a:prstGeom>
        </p:spPr>
        <p:txBody>
          <a:bodyPr>
            <a:normAutofit/>
          </a:bodyPr>
          <a:lstStyle>
            <a:lvl1pPr defTabSz="344677">
              <a:defRPr sz="4719"/>
            </a:lvl1pPr>
          </a:lstStyle>
          <a:p>
            <a:pPr algn="ctr"/>
            <a:r>
              <a:rPr dirty="0"/>
              <a:t>PROBLEMATICHE RIGUARDANTI I DIVERSI CORSI</a:t>
            </a:r>
          </a:p>
        </p:txBody>
      </p:sp>
      <p:sp>
        <p:nvSpPr>
          <p:cNvPr id="126" name="Non sono ben definiti i confini e le specificità dell’insegnamento dell’audiovisivo negli IT, negli IP e nei LA.…"/>
          <p:cNvSpPr txBox="1">
            <a:spLocks noGrp="1"/>
          </p:cNvSpPr>
          <p:nvPr>
            <p:ph type="body" sz="half" idx="1"/>
          </p:nvPr>
        </p:nvSpPr>
        <p:spPr>
          <a:xfrm>
            <a:off x="952500" y="1967706"/>
            <a:ext cx="11099800" cy="6909594"/>
          </a:xfrm>
          <a:prstGeom prst="rect">
            <a:avLst/>
          </a:prstGeom>
        </p:spPr>
        <p:txBody>
          <a:bodyPr/>
          <a:lstStyle/>
          <a:p>
            <a:pPr algn="just"/>
            <a:endParaRPr lang="it-IT" dirty="0"/>
          </a:p>
          <a:p>
            <a:pPr algn="just"/>
            <a:r>
              <a:rPr dirty="0" err="1"/>
              <a:t>Nei</a:t>
            </a:r>
            <a:r>
              <a:rPr dirty="0"/>
              <a:t> LA non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previste</a:t>
            </a:r>
            <a:r>
              <a:rPr dirty="0"/>
              <a:t> ore in </a:t>
            </a:r>
            <a:r>
              <a:rPr dirty="0" err="1"/>
              <a:t>compresenza</a:t>
            </a:r>
            <a:r>
              <a:rPr dirty="0"/>
              <a:t>, </a:t>
            </a:r>
            <a:r>
              <a:rPr dirty="0" err="1"/>
              <a:t>mentre</a:t>
            </a:r>
            <a:r>
              <a:rPr dirty="0"/>
              <a:t> </a:t>
            </a:r>
            <a:r>
              <a:rPr dirty="0" err="1"/>
              <a:t>nelle</a:t>
            </a:r>
            <a:r>
              <a:rPr dirty="0"/>
              <a:t> </a:t>
            </a:r>
            <a:r>
              <a:rPr dirty="0" err="1"/>
              <a:t>materie</a:t>
            </a:r>
            <a:r>
              <a:rPr dirty="0"/>
              <a:t> di </a:t>
            </a:r>
            <a:r>
              <a:rPr dirty="0" err="1"/>
              <a:t>indirizzo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IT e </a:t>
            </a:r>
            <a:r>
              <a:rPr dirty="0" err="1"/>
              <a:t>degli</a:t>
            </a:r>
            <a:r>
              <a:rPr dirty="0"/>
              <a:t> IP </a:t>
            </a:r>
            <a:r>
              <a:rPr dirty="0" err="1"/>
              <a:t>possono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presenti</a:t>
            </a:r>
            <a:r>
              <a:rPr dirty="0"/>
              <a:t> </a:t>
            </a:r>
            <a:r>
              <a:rPr dirty="0" err="1"/>
              <a:t>fino</a:t>
            </a:r>
            <a:r>
              <a:rPr dirty="0"/>
              <a:t> a 2/3 </a:t>
            </a:r>
            <a:r>
              <a:rPr dirty="0" err="1"/>
              <a:t>dell’orario</a:t>
            </a:r>
            <a:r>
              <a:rPr dirty="0"/>
              <a:t>.</a:t>
            </a:r>
          </a:p>
          <a:p>
            <a:r>
              <a:rPr dirty="0" err="1"/>
              <a:t>L’indirizzo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IT “</a:t>
            </a:r>
            <a:r>
              <a:rPr dirty="0" err="1"/>
              <a:t>grafica</a:t>
            </a:r>
            <a:r>
              <a:rPr dirty="0"/>
              <a:t> e </a:t>
            </a:r>
            <a:r>
              <a:rPr dirty="0" err="1"/>
              <a:t>comunicazione</a:t>
            </a:r>
            <a:r>
              <a:rPr dirty="0"/>
              <a:t>” </a:t>
            </a:r>
            <a:r>
              <a:rPr dirty="0" err="1"/>
              <a:t>mantiene</a:t>
            </a:r>
            <a:r>
              <a:rPr dirty="0"/>
              <a:t> una </a:t>
            </a:r>
            <a:r>
              <a:rPr dirty="0" err="1"/>
              <a:t>ambiguità</a:t>
            </a:r>
            <a:r>
              <a:rPr dirty="0"/>
              <a:t> di </a:t>
            </a:r>
            <a:r>
              <a:rPr dirty="0" err="1"/>
              <a:t>fondo</a:t>
            </a:r>
            <a:r>
              <a:rPr dirty="0"/>
              <a:t>: </a:t>
            </a:r>
            <a:r>
              <a:rPr dirty="0" err="1"/>
              <a:t>alcune</a:t>
            </a:r>
            <a:r>
              <a:rPr dirty="0"/>
              <a:t> </a:t>
            </a:r>
            <a:r>
              <a:rPr dirty="0" err="1"/>
              <a:t>scuole</a:t>
            </a:r>
            <a:r>
              <a:rPr dirty="0"/>
              <a:t> </a:t>
            </a:r>
            <a:r>
              <a:rPr dirty="0" err="1"/>
              <a:t>nei</a:t>
            </a:r>
            <a:r>
              <a:rPr dirty="0"/>
              <a:t> </a:t>
            </a:r>
            <a:r>
              <a:rPr dirty="0" err="1"/>
              <a:t>fatti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dedicano</a:t>
            </a:r>
            <a:r>
              <a:rPr dirty="0"/>
              <a:t> quasi solo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grafica</a:t>
            </a:r>
            <a:r>
              <a:rPr dirty="0"/>
              <a:t>, </a:t>
            </a:r>
            <a:r>
              <a:rPr dirty="0" err="1"/>
              <a:t>altre</a:t>
            </a:r>
            <a:r>
              <a:rPr dirty="0"/>
              <a:t> </a:t>
            </a:r>
            <a:r>
              <a:rPr dirty="0" err="1"/>
              <a:t>prevalentemente</a:t>
            </a:r>
            <a:r>
              <a:rPr dirty="0"/>
              <a:t> </a:t>
            </a:r>
            <a:r>
              <a:rPr dirty="0" err="1"/>
              <a:t>all’audiovisivo</a:t>
            </a:r>
            <a:r>
              <a:rPr dirty="0"/>
              <a:t>. Si </a:t>
            </a:r>
            <a:r>
              <a:rPr dirty="0" err="1"/>
              <a:t>sente</a:t>
            </a:r>
            <a:r>
              <a:rPr dirty="0"/>
              <a:t> la </a:t>
            </a:r>
            <a:r>
              <a:rPr dirty="0" err="1"/>
              <a:t>mancanza</a:t>
            </a:r>
            <a:r>
              <a:rPr dirty="0"/>
              <a:t> di una </a:t>
            </a:r>
            <a:r>
              <a:rPr dirty="0" err="1"/>
              <a:t>articolazione</a:t>
            </a:r>
            <a:r>
              <a:rPr dirty="0"/>
              <a:t> del C5.</a:t>
            </a:r>
          </a:p>
          <a:p>
            <a:pPr algn="just"/>
            <a:r>
              <a:rPr dirty="0" err="1"/>
              <a:t>L’indirizzo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IP “</a:t>
            </a:r>
            <a:r>
              <a:rPr dirty="0" err="1"/>
              <a:t>servizi</a:t>
            </a:r>
            <a:r>
              <a:rPr dirty="0"/>
              <a:t> </a:t>
            </a:r>
            <a:r>
              <a:rPr dirty="0" err="1"/>
              <a:t>culturali</a:t>
            </a:r>
            <a:r>
              <a:rPr dirty="0"/>
              <a:t> e </a:t>
            </a:r>
            <a:r>
              <a:rPr dirty="0" err="1"/>
              <a:t>dello</a:t>
            </a:r>
            <a:r>
              <a:rPr dirty="0"/>
              <a:t> </a:t>
            </a:r>
            <a:r>
              <a:rPr dirty="0" err="1"/>
              <a:t>spettacolo</a:t>
            </a:r>
            <a:r>
              <a:rPr dirty="0"/>
              <a:t>” è </a:t>
            </a:r>
            <a:r>
              <a:rPr dirty="0" err="1"/>
              <a:t>partito</a:t>
            </a:r>
            <a:r>
              <a:rPr dirty="0"/>
              <a:t> solo </a:t>
            </a:r>
            <a:r>
              <a:rPr dirty="0" err="1"/>
              <a:t>quest’anno</a:t>
            </a:r>
            <a:r>
              <a:rPr dirty="0"/>
              <a:t>, in </a:t>
            </a:r>
            <a:r>
              <a:rPr dirty="0" err="1"/>
              <a:t>parte</a:t>
            </a:r>
            <a:r>
              <a:rPr dirty="0"/>
              <a:t> </a:t>
            </a:r>
            <a:r>
              <a:rPr dirty="0" err="1"/>
              <a:t>ereditando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precedente</a:t>
            </a:r>
            <a:r>
              <a:rPr dirty="0"/>
              <a:t> “</a:t>
            </a:r>
            <a:r>
              <a:rPr dirty="0" err="1"/>
              <a:t>produzioni</a:t>
            </a:r>
            <a:r>
              <a:rPr dirty="0"/>
              <a:t> </a:t>
            </a:r>
            <a:r>
              <a:rPr dirty="0" err="1"/>
              <a:t>audiovisive</a:t>
            </a:r>
            <a:r>
              <a:rPr dirty="0"/>
              <a:t>”, ma con una </a:t>
            </a:r>
            <a:r>
              <a:rPr dirty="0" err="1"/>
              <a:t>radicale</a:t>
            </a:r>
            <a:r>
              <a:rPr dirty="0"/>
              <a:t> </a:t>
            </a:r>
            <a:r>
              <a:rPr dirty="0" err="1"/>
              <a:t>riorganizzazione</a:t>
            </a:r>
            <a:r>
              <a:rPr dirty="0"/>
              <a:t> </a:t>
            </a:r>
            <a:r>
              <a:rPr dirty="0" err="1"/>
              <a:t>oraria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LE CLASSI DI CONCORSO DI CHI INSEGNA AUDIOVISIVO"/>
          <p:cNvSpPr txBox="1">
            <a:spLocks noGrp="1"/>
          </p:cNvSpPr>
          <p:nvPr>
            <p:ph type="title"/>
          </p:nvPr>
        </p:nvSpPr>
        <p:spPr>
          <a:xfrm>
            <a:off x="952500" y="465540"/>
            <a:ext cx="11099800" cy="1535063"/>
          </a:xfrm>
          <a:prstGeom prst="rect">
            <a:avLst/>
          </a:prstGeom>
        </p:spPr>
        <p:txBody>
          <a:bodyPr>
            <a:normAutofit/>
          </a:bodyPr>
          <a:lstStyle>
            <a:lvl1pPr defTabSz="344677">
              <a:defRPr sz="4719"/>
            </a:lvl1pPr>
          </a:lstStyle>
          <a:p>
            <a:pPr algn="ctr"/>
            <a:r>
              <a:rPr dirty="0"/>
              <a:t>LE CLASSI DI CONCORSO DI CHI INSEGNA AUDIOVISIVO</a:t>
            </a:r>
          </a:p>
        </p:txBody>
      </p:sp>
      <p:sp>
        <p:nvSpPr>
          <p:cNvPr id="129" name="A61 Tecnologie e tecniche delle comunicazioni multimediali. Risultato della confluenza di diverse classi di concorso riguardanti: cinema, fotografia, suono, produzione. Formazione: in gran parte per riconoscimento dei titoli professionali. Insegnano in gran parte negli IT e negli IP.…"/>
          <p:cNvSpPr txBox="1">
            <a:spLocks noGrp="1"/>
          </p:cNvSpPr>
          <p:nvPr>
            <p:ph type="body" sz="half" idx="1"/>
          </p:nvPr>
        </p:nvSpPr>
        <p:spPr>
          <a:xfrm>
            <a:off x="952500" y="2148284"/>
            <a:ext cx="11099800" cy="67290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01752" indent="-301752" defTabSz="514095">
              <a:spcBef>
                <a:spcPts val="2800"/>
              </a:spcBef>
              <a:defRPr sz="2464"/>
            </a:pPr>
            <a:r>
              <a:rPr b="1" dirty="0"/>
              <a:t>A61</a:t>
            </a:r>
            <a:r>
              <a:rPr dirty="0"/>
              <a:t> </a:t>
            </a:r>
            <a:r>
              <a:rPr b="1" dirty="0" err="1"/>
              <a:t>Tecnologie</a:t>
            </a:r>
            <a:r>
              <a:rPr b="1" dirty="0"/>
              <a:t> e </a:t>
            </a:r>
            <a:r>
              <a:rPr b="1" dirty="0" err="1"/>
              <a:t>tecniche</a:t>
            </a:r>
            <a:r>
              <a:rPr b="1" dirty="0"/>
              <a:t> </a:t>
            </a:r>
            <a:r>
              <a:rPr b="1" dirty="0" err="1"/>
              <a:t>delle</a:t>
            </a:r>
            <a:r>
              <a:rPr b="1" dirty="0"/>
              <a:t> </a:t>
            </a:r>
            <a:r>
              <a:rPr b="1" dirty="0" err="1"/>
              <a:t>comunicazioni</a:t>
            </a:r>
            <a:r>
              <a:rPr b="1" dirty="0"/>
              <a:t> </a:t>
            </a:r>
            <a:r>
              <a:rPr b="1" dirty="0" err="1"/>
              <a:t>multimediali</a:t>
            </a:r>
            <a:r>
              <a:rPr b="1" dirty="0"/>
              <a:t>.</a:t>
            </a:r>
            <a:r>
              <a:rPr dirty="0"/>
              <a:t/>
            </a:r>
            <a:br>
              <a:rPr dirty="0"/>
            </a:br>
            <a:r>
              <a:rPr dirty="0" err="1"/>
              <a:t>Risultato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confluenza</a:t>
            </a:r>
            <a:r>
              <a:rPr dirty="0"/>
              <a:t> di diverse </a:t>
            </a:r>
            <a:r>
              <a:rPr dirty="0" err="1"/>
              <a:t>classi</a:t>
            </a:r>
            <a:r>
              <a:rPr dirty="0"/>
              <a:t> di </a:t>
            </a:r>
            <a:r>
              <a:rPr dirty="0" err="1"/>
              <a:t>concorso</a:t>
            </a:r>
            <a:r>
              <a:rPr dirty="0"/>
              <a:t> </a:t>
            </a:r>
            <a:r>
              <a:rPr dirty="0" err="1"/>
              <a:t>riguardanti</a:t>
            </a:r>
            <a:r>
              <a:rPr dirty="0"/>
              <a:t>: cinema, </a:t>
            </a:r>
            <a:r>
              <a:rPr dirty="0" err="1"/>
              <a:t>fotografia</a:t>
            </a:r>
            <a:r>
              <a:rPr dirty="0"/>
              <a:t>, </a:t>
            </a:r>
            <a:r>
              <a:rPr dirty="0" err="1"/>
              <a:t>suono</a:t>
            </a:r>
            <a:r>
              <a:rPr dirty="0"/>
              <a:t>, </a:t>
            </a:r>
            <a:r>
              <a:rPr dirty="0" err="1"/>
              <a:t>produzione</a:t>
            </a:r>
            <a:r>
              <a:rPr dirty="0"/>
              <a:t>. </a:t>
            </a:r>
            <a:r>
              <a:rPr dirty="0" err="1"/>
              <a:t>Formazione</a:t>
            </a:r>
            <a:r>
              <a:rPr dirty="0"/>
              <a:t>: in gran </a:t>
            </a:r>
            <a:r>
              <a:rPr dirty="0" err="1"/>
              <a:t>parte</a:t>
            </a:r>
            <a:r>
              <a:rPr dirty="0"/>
              <a:t> per </a:t>
            </a:r>
            <a:r>
              <a:rPr dirty="0" err="1"/>
              <a:t>riconoscimento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titoli</a:t>
            </a:r>
            <a:r>
              <a:rPr dirty="0"/>
              <a:t> </a:t>
            </a:r>
            <a:r>
              <a:rPr dirty="0" err="1"/>
              <a:t>professionali</a:t>
            </a:r>
            <a:r>
              <a:rPr dirty="0"/>
              <a:t>. </a:t>
            </a:r>
            <a:r>
              <a:rPr dirty="0" err="1"/>
              <a:t>Insegnano</a:t>
            </a:r>
            <a:r>
              <a:rPr dirty="0"/>
              <a:t> in gran </a:t>
            </a:r>
            <a:r>
              <a:rPr dirty="0" err="1"/>
              <a:t>parte</a:t>
            </a:r>
            <a:r>
              <a:rPr dirty="0"/>
              <a:t> </a:t>
            </a:r>
            <a:r>
              <a:rPr dirty="0" err="1"/>
              <a:t>negli</a:t>
            </a:r>
            <a:r>
              <a:rPr dirty="0"/>
              <a:t> IT e </a:t>
            </a:r>
            <a:r>
              <a:rPr dirty="0" err="1"/>
              <a:t>negli</a:t>
            </a:r>
            <a:r>
              <a:rPr dirty="0"/>
              <a:t> IP.</a:t>
            </a:r>
          </a:p>
          <a:p>
            <a:pPr marL="301752" indent="-301752" defTabSz="514095">
              <a:spcBef>
                <a:spcPts val="2800"/>
              </a:spcBef>
              <a:defRPr sz="2464"/>
            </a:pPr>
            <a:r>
              <a:rPr b="1" dirty="0"/>
              <a:t>A10</a:t>
            </a:r>
            <a:r>
              <a:rPr dirty="0"/>
              <a:t> </a:t>
            </a:r>
            <a:r>
              <a:rPr b="1" dirty="0"/>
              <a:t>Discipline </a:t>
            </a:r>
            <a:r>
              <a:rPr b="1" dirty="0" err="1"/>
              <a:t>grafico</a:t>
            </a:r>
            <a:r>
              <a:rPr b="1" dirty="0"/>
              <a:t> </a:t>
            </a:r>
            <a:r>
              <a:rPr b="1" dirty="0" err="1"/>
              <a:t>pubblicitarie</a:t>
            </a:r>
            <a:r>
              <a:rPr b="1" dirty="0"/>
              <a:t>.</a:t>
            </a:r>
            <a:r>
              <a:rPr dirty="0"/>
              <a:t/>
            </a:r>
            <a:br>
              <a:rPr dirty="0"/>
            </a:br>
            <a:r>
              <a:rPr dirty="0" err="1"/>
              <a:t>Formazione</a:t>
            </a:r>
            <a:r>
              <a:rPr dirty="0"/>
              <a:t>: in gran </a:t>
            </a:r>
            <a:r>
              <a:rPr dirty="0" err="1"/>
              <a:t>parte</a:t>
            </a:r>
            <a:r>
              <a:rPr dirty="0"/>
              <a:t> </a:t>
            </a:r>
            <a:r>
              <a:rPr dirty="0" err="1"/>
              <a:t>derivante</a:t>
            </a:r>
            <a:r>
              <a:rPr dirty="0"/>
              <a:t> da </a:t>
            </a:r>
            <a:r>
              <a:rPr dirty="0" err="1"/>
              <a:t>titoli</a:t>
            </a:r>
            <a:r>
              <a:rPr dirty="0"/>
              <a:t> di </a:t>
            </a:r>
            <a:r>
              <a:rPr dirty="0" err="1"/>
              <a:t>architettura</a:t>
            </a:r>
            <a:r>
              <a:rPr dirty="0"/>
              <a:t>. </a:t>
            </a:r>
            <a:r>
              <a:rPr dirty="0" err="1"/>
              <a:t>Insegnano</a:t>
            </a:r>
            <a:r>
              <a:rPr dirty="0"/>
              <a:t> in gran </a:t>
            </a:r>
            <a:r>
              <a:rPr dirty="0" err="1"/>
              <a:t>parte</a:t>
            </a:r>
            <a:r>
              <a:rPr dirty="0"/>
              <a:t> </a:t>
            </a:r>
            <a:r>
              <a:rPr dirty="0" err="1"/>
              <a:t>nei</a:t>
            </a:r>
            <a:r>
              <a:rPr dirty="0"/>
              <a:t> LA.</a:t>
            </a:r>
          </a:p>
          <a:p>
            <a:pPr marL="301752" indent="-301752" defTabSz="514095">
              <a:spcBef>
                <a:spcPts val="2800"/>
              </a:spcBef>
              <a:defRPr sz="2464"/>
            </a:pPr>
            <a:r>
              <a:rPr b="1" dirty="0"/>
              <a:t>B22</a:t>
            </a:r>
            <a:r>
              <a:rPr dirty="0"/>
              <a:t> </a:t>
            </a:r>
            <a:r>
              <a:rPr dirty="0" err="1"/>
              <a:t>Laboratori</a:t>
            </a:r>
            <a:r>
              <a:rPr dirty="0"/>
              <a:t> di </a:t>
            </a:r>
            <a:r>
              <a:rPr dirty="0" err="1"/>
              <a:t>tecnologie</a:t>
            </a:r>
            <a:r>
              <a:rPr dirty="0"/>
              <a:t> e </a:t>
            </a:r>
            <a:r>
              <a:rPr dirty="0" err="1"/>
              <a:t>tecniche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comunicazioni</a:t>
            </a:r>
            <a:r>
              <a:rPr dirty="0"/>
              <a:t> </a:t>
            </a:r>
            <a:r>
              <a:rPr dirty="0" err="1"/>
              <a:t>multimediali</a:t>
            </a:r>
            <a:r>
              <a:rPr dirty="0"/>
              <a:t>. </a:t>
            </a:r>
            <a:br>
              <a:rPr dirty="0"/>
            </a:br>
            <a:r>
              <a:rPr dirty="0" err="1"/>
              <a:t>Risultato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confluenza</a:t>
            </a:r>
            <a:r>
              <a:rPr dirty="0"/>
              <a:t> di diverse </a:t>
            </a:r>
            <a:r>
              <a:rPr dirty="0" err="1"/>
              <a:t>classi</a:t>
            </a:r>
            <a:r>
              <a:rPr dirty="0"/>
              <a:t> di </a:t>
            </a:r>
            <a:r>
              <a:rPr dirty="0" err="1"/>
              <a:t>concorso</a:t>
            </a:r>
            <a:r>
              <a:rPr dirty="0"/>
              <a:t> </a:t>
            </a:r>
            <a:r>
              <a:rPr dirty="0" err="1"/>
              <a:t>riguardanti</a:t>
            </a:r>
            <a:r>
              <a:rPr dirty="0"/>
              <a:t>: cinema, </a:t>
            </a:r>
            <a:r>
              <a:rPr dirty="0" err="1"/>
              <a:t>fotografia</a:t>
            </a:r>
            <a:r>
              <a:rPr dirty="0"/>
              <a:t>, </a:t>
            </a:r>
            <a:r>
              <a:rPr dirty="0" err="1"/>
              <a:t>suono</a:t>
            </a:r>
            <a:r>
              <a:rPr dirty="0"/>
              <a:t>, </a:t>
            </a:r>
            <a:r>
              <a:rPr dirty="0" err="1"/>
              <a:t>grafica</a:t>
            </a:r>
            <a:r>
              <a:rPr dirty="0"/>
              <a:t>. </a:t>
            </a:r>
            <a:r>
              <a:rPr dirty="0" err="1"/>
              <a:t>Formazione</a:t>
            </a:r>
            <a:r>
              <a:rPr dirty="0"/>
              <a:t>: </a:t>
            </a:r>
            <a:r>
              <a:rPr dirty="0" err="1"/>
              <a:t>diplomi</a:t>
            </a:r>
            <a:r>
              <a:rPr dirty="0"/>
              <a:t> </a:t>
            </a:r>
            <a:r>
              <a:rPr dirty="0" err="1"/>
              <a:t>tecnici</a:t>
            </a:r>
            <a:r>
              <a:rPr dirty="0"/>
              <a:t> e </a:t>
            </a:r>
            <a:r>
              <a:rPr dirty="0" err="1"/>
              <a:t>professionali</a:t>
            </a:r>
            <a:r>
              <a:rPr dirty="0"/>
              <a:t> di </a:t>
            </a:r>
            <a:r>
              <a:rPr dirty="0" err="1"/>
              <a:t>settore</a:t>
            </a:r>
            <a:r>
              <a:rPr dirty="0"/>
              <a:t>. </a:t>
            </a:r>
            <a:r>
              <a:rPr dirty="0" err="1"/>
              <a:t>Insegnano</a:t>
            </a:r>
            <a:r>
              <a:rPr dirty="0"/>
              <a:t> </a:t>
            </a:r>
            <a:r>
              <a:rPr dirty="0" err="1"/>
              <a:t>negli</a:t>
            </a:r>
            <a:r>
              <a:rPr dirty="0"/>
              <a:t> IT e </a:t>
            </a:r>
            <a:r>
              <a:rPr dirty="0" err="1"/>
              <a:t>negli</a:t>
            </a:r>
            <a:r>
              <a:rPr dirty="0"/>
              <a:t> IP.</a:t>
            </a:r>
          </a:p>
          <a:p>
            <a:pPr marL="301752" indent="-301752" defTabSz="514095">
              <a:spcBef>
                <a:spcPts val="2800"/>
              </a:spcBef>
              <a:defRPr sz="2464"/>
            </a:pPr>
            <a:r>
              <a:rPr dirty="0" err="1"/>
              <a:t>Sulle</a:t>
            </a:r>
            <a:r>
              <a:rPr dirty="0"/>
              <a:t> </a:t>
            </a:r>
            <a:r>
              <a:rPr dirty="0" err="1"/>
              <a:t>materie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comprendono</a:t>
            </a:r>
            <a:r>
              <a:rPr dirty="0"/>
              <a:t> </a:t>
            </a:r>
            <a:r>
              <a:rPr dirty="0" err="1"/>
              <a:t>unità</a:t>
            </a:r>
            <a:r>
              <a:rPr dirty="0"/>
              <a:t> </a:t>
            </a:r>
            <a:r>
              <a:rPr dirty="0" err="1"/>
              <a:t>didattiche</a:t>
            </a:r>
            <a:r>
              <a:rPr dirty="0"/>
              <a:t> </a:t>
            </a:r>
            <a:r>
              <a:rPr dirty="0" err="1"/>
              <a:t>audiovisive</a:t>
            </a:r>
            <a:r>
              <a:rPr dirty="0"/>
              <a:t> </a:t>
            </a:r>
            <a:r>
              <a:rPr dirty="0" err="1"/>
              <a:t>insegnano</a:t>
            </a:r>
            <a:r>
              <a:rPr dirty="0"/>
              <a:t> </a:t>
            </a:r>
            <a:r>
              <a:rPr dirty="0" err="1"/>
              <a:t>anche</a:t>
            </a:r>
            <a:r>
              <a:rPr dirty="0"/>
              <a:t> </a:t>
            </a:r>
            <a:r>
              <a:rPr dirty="0" err="1"/>
              <a:t>altre</a:t>
            </a:r>
            <a:r>
              <a:rPr dirty="0"/>
              <a:t> </a:t>
            </a:r>
            <a:r>
              <a:rPr dirty="0" err="1"/>
              <a:t>classi</a:t>
            </a:r>
            <a:r>
              <a:rPr dirty="0"/>
              <a:t> di </a:t>
            </a:r>
            <a:r>
              <a:rPr dirty="0" err="1"/>
              <a:t>concorso</a:t>
            </a:r>
            <a:r>
              <a:rPr dirty="0"/>
              <a:t> per </a:t>
            </a:r>
            <a:r>
              <a:rPr dirty="0" err="1"/>
              <a:t>accordi</a:t>
            </a:r>
            <a:r>
              <a:rPr dirty="0"/>
              <a:t> </a:t>
            </a:r>
            <a:r>
              <a:rPr dirty="0" err="1"/>
              <a:t>interni</a:t>
            </a:r>
            <a:r>
              <a:rPr dirty="0"/>
              <a:t> </a:t>
            </a:r>
            <a:r>
              <a:rPr dirty="0" err="1"/>
              <a:t>alle</a:t>
            </a:r>
            <a:r>
              <a:rPr dirty="0"/>
              <a:t> </a:t>
            </a:r>
            <a:r>
              <a:rPr dirty="0" err="1"/>
              <a:t>varie</a:t>
            </a:r>
            <a:r>
              <a:rPr dirty="0"/>
              <a:t> </a:t>
            </a:r>
            <a:r>
              <a:rPr dirty="0" err="1"/>
              <a:t>scuole</a:t>
            </a:r>
            <a:r>
              <a:rPr dirty="0"/>
              <a:t>. La </a:t>
            </a:r>
            <a:r>
              <a:rPr dirty="0" err="1"/>
              <a:t>classe</a:t>
            </a:r>
            <a:r>
              <a:rPr dirty="0"/>
              <a:t> di </a:t>
            </a:r>
            <a:r>
              <a:rPr dirty="0" err="1"/>
              <a:t>concorso</a:t>
            </a:r>
            <a:r>
              <a:rPr dirty="0"/>
              <a:t> </a:t>
            </a:r>
            <a:r>
              <a:rPr b="1" dirty="0"/>
              <a:t>A07 Discipline </a:t>
            </a:r>
            <a:r>
              <a:rPr b="1" dirty="0" err="1"/>
              <a:t>audiovisive</a:t>
            </a:r>
            <a:r>
              <a:rPr dirty="0"/>
              <a:t> </a:t>
            </a:r>
            <a:r>
              <a:rPr lang="it-IT" dirty="0"/>
              <a:t>dalla nostra ricognizione </a:t>
            </a:r>
            <a:r>
              <a:rPr dirty="0" err="1"/>
              <a:t>appare</a:t>
            </a:r>
            <a:r>
              <a:rPr dirty="0"/>
              <a:t> </a:t>
            </a:r>
            <a:r>
              <a:rPr dirty="0" err="1"/>
              <a:t>poco</a:t>
            </a:r>
            <a:r>
              <a:rPr dirty="0"/>
              <a:t> </a:t>
            </a:r>
            <a:r>
              <a:rPr dirty="0" err="1"/>
              <a:t>utilizzata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ROBLEMATICHE RIGUARDANTI I LA FORMAZIONE DEI DOCENTI"/>
          <p:cNvSpPr txBox="1">
            <a:spLocks noGrp="1"/>
          </p:cNvSpPr>
          <p:nvPr>
            <p:ph type="title"/>
          </p:nvPr>
        </p:nvSpPr>
        <p:spPr>
          <a:xfrm>
            <a:off x="952500" y="526956"/>
            <a:ext cx="11099800" cy="1535063"/>
          </a:xfrm>
          <a:prstGeom prst="rect">
            <a:avLst/>
          </a:prstGeom>
        </p:spPr>
        <p:txBody>
          <a:bodyPr>
            <a:normAutofit/>
          </a:bodyPr>
          <a:lstStyle>
            <a:lvl1pPr defTabSz="344677">
              <a:defRPr sz="4719"/>
            </a:lvl1pPr>
          </a:lstStyle>
          <a:p>
            <a:pPr algn="ctr"/>
            <a:r>
              <a:rPr dirty="0"/>
              <a:t>PROBLEMATICHE RIGUARDANTI I LA FORMAZIONE DEI DOCENTI</a:t>
            </a:r>
          </a:p>
        </p:txBody>
      </p:sp>
      <p:sp>
        <p:nvSpPr>
          <p:cNvPr id="132" name="Differenze tra diverse classi di concorso: sia la A61 che la A10 possono ritrovarsi all’interno dello stesso corso e ad insegnare la stessa materia, sia negli IT che nei LA.…"/>
          <p:cNvSpPr txBox="1">
            <a:spLocks noGrp="1"/>
          </p:cNvSpPr>
          <p:nvPr>
            <p:ph type="body" sz="half" idx="1"/>
          </p:nvPr>
        </p:nvSpPr>
        <p:spPr>
          <a:xfrm>
            <a:off x="952500" y="1967706"/>
            <a:ext cx="11099800" cy="6909594"/>
          </a:xfrm>
          <a:prstGeom prst="rect">
            <a:avLst/>
          </a:prstGeom>
        </p:spPr>
        <p:txBody>
          <a:bodyPr/>
          <a:lstStyle/>
          <a:p>
            <a:endParaRPr lang="it-IT" dirty="0"/>
          </a:p>
          <a:p>
            <a:r>
              <a:rPr dirty="0" err="1"/>
              <a:t>Differenze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diverse </a:t>
            </a:r>
            <a:r>
              <a:rPr dirty="0" err="1"/>
              <a:t>classi</a:t>
            </a:r>
            <a:r>
              <a:rPr dirty="0"/>
              <a:t> di </a:t>
            </a:r>
            <a:r>
              <a:rPr dirty="0" err="1"/>
              <a:t>concorso</a:t>
            </a:r>
            <a:r>
              <a:rPr dirty="0"/>
              <a:t>: </a:t>
            </a:r>
            <a:r>
              <a:rPr dirty="0" err="1"/>
              <a:t>sia</a:t>
            </a:r>
            <a:r>
              <a:rPr dirty="0"/>
              <a:t> la A61 </a:t>
            </a:r>
            <a:r>
              <a:rPr dirty="0" err="1"/>
              <a:t>che</a:t>
            </a:r>
            <a:r>
              <a:rPr dirty="0"/>
              <a:t> la A10 </a:t>
            </a:r>
            <a:r>
              <a:rPr dirty="0" err="1"/>
              <a:t>possono</a:t>
            </a:r>
            <a:r>
              <a:rPr dirty="0"/>
              <a:t> </a:t>
            </a:r>
            <a:r>
              <a:rPr dirty="0" err="1"/>
              <a:t>ritrovarsi</a:t>
            </a:r>
            <a:r>
              <a:rPr dirty="0"/>
              <a:t> </a:t>
            </a:r>
            <a:r>
              <a:rPr dirty="0" err="1"/>
              <a:t>all’interno</a:t>
            </a:r>
            <a:r>
              <a:rPr dirty="0"/>
              <a:t> </a:t>
            </a:r>
            <a:r>
              <a:rPr dirty="0" err="1"/>
              <a:t>dello</a:t>
            </a:r>
            <a:r>
              <a:rPr dirty="0"/>
              <a:t> </a:t>
            </a:r>
            <a:r>
              <a:rPr dirty="0" err="1"/>
              <a:t>stesso</a:t>
            </a:r>
            <a:r>
              <a:rPr dirty="0"/>
              <a:t> </a:t>
            </a:r>
            <a:r>
              <a:rPr dirty="0" err="1"/>
              <a:t>corso</a:t>
            </a:r>
            <a:r>
              <a:rPr dirty="0"/>
              <a:t> e ad </a:t>
            </a:r>
            <a:r>
              <a:rPr dirty="0" err="1"/>
              <a:t>insegnare</a:t>
            </a:r>
            <a:r>
              <a:rPr dirty="0"/>
              <a:t> la </a:t>
            </a:r>
            <a:r>
              <a:rPr dirty="0" err="1"/>
              <a:t>stessa</a:t>
            </a:r>
            <a:r>
              <a:rPr dirty="0"/>
              <a:t> </a:t>
            </a:r>
            <a:r>
              <a:rPr dirty="0" err="1"/>
              <a:t>materia</a:t>
            </a:r>
            <a:r>
              <a:rPr dirty="0"/>
              <a:t>, </a:t>
            </a:r>
            <a:r>
              <a:rPr dirty="0" err="1"/>
              <a:t>sia</a:t>
            </a:r>
            <a:r>
              <a:rPr dirty="0"/>
              <a:t> </a:t>
            </a:r>
            <a:r>
              <a:rPr dirty="0" err="1"/>
              <a:t>negli</a:t>
            </a:r>
            <a:r>
              <a:rPr dirty="0"/>
              <a:t> IT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nei</a:t>
            </a:r>
            <a:r>
              <a:rPr dirty="0"/>
              <a:t> LA.</a:t>
            </a:r>
          </a:p>
          <a:p>
            <a:r>
              <a:rPr dirty="0" err="1"/>
              <a:t>Differenze</a:t>
            </a:r>
            <a:r>
              <a:rPr dirty="0"/>
              <a:t> </a:t>
            </a:r>
            <a:r>
              <a:rPr dirty="0" err="1"/>
              <a:t>all’interno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stessa</a:t>
            </a:r>
            <a:r>
              <a:rPr dirty="0"/>
              <a:t> </a:t>
            </a:r>
            <a:r>
              <a:rPr dirty="0" err="1"/>
              <a:t>classe</a:t>
            </a:r>
            <a:r>
              <a:rPr dirty="0"/>
              <a:t> di </a:t>
            </a:r>
            <a:r>
              <a:rPr dirty="0" err="1"/>
              <a:t>concorso</a:t>
            </a:r>
            <a:r>
              <a:rPr dirty="0"/>
              <a:t>: </a:t>
            </a:r>
            <a:r>
              <a:rPr dirty="0" err="1"/>
              <a:t>nella</a:t>
            </a:r>
            <a:r>
              <a:rPr dirty="0"/>
              <a:t> B22 ad </a:t>
            </a:r>
            <a:r>
              <a:rPr dirty="0" err="1"/>
              <a:t>esempio</a:t>
            </a:r>
            <a:r>
              <a:rPr dirty="0"/>
              <a:t> </a:t>
            </a:r>
            <a:r>
              <a:rPr dirty="0" err="1"/>
              <a:t>convivono</a:t>
            </a:r>
            <a:r>
              <a:rPr dirty="0"/>
              <a:t> </a:t>
            </a:r>
            <a:r>
              <a:rPr dirty="0" err="1"/>
              <a:t>grafici</a:t>
            </a:r>
            <a:r>
              <a:rPr dirty="0"/>
              <a:t> e </a:t>
            </a:r>
            <a:r>
              <a:rPr dirty="0" err="1"/>
              <a:t>tecnici</a:t>
            </a:r>
            <a:r>
              <a:rPr dirty="0"/>
              <a:t> video, </a:t>
            </a:r>
            <a:r>
              <a:rPr dirty="0" err="1"/>
              <a:t>nella</a:t>
            </a:r>
            <a:r>
              <a:rPr dirty="0"/>
              <a:t> A61 </a:t>
            </a:r>
            <a:r>
              <a:rPr dirty="0" err="1"/>
              <a:t>fotografi</a:t>
            </a:r>
            <a:r>
              <a:rPr dirty="0"/>
              <a:t> ed </a:t>
            </a:r>
            <a:r>
              <a:rPr dirty="0" err="1"/>
              <a:t>esperti</a:t>
            </a:r>
            <a:r>
              <a:rPr dirty="0"/>
              <a:t> di </a:t>
            </a:r>
            <a:r>
              <a:rPr dirty="0" err="1"/>
              <a:t>suono</a:t>
            </a:r>
            <a:r>
              <a:rPr dirty="0"/>
              <a:t>.</a:t>
            </a:r>
          </a:p>
          <a:p>
            <a:r>
              <a:rPr dirty="0" err="1"/>
              <a:t>Formazione</a:t>
            </a:r>
            <a:r>
              <a:rPr dirty="0"/>
              <a:t> </a:t>
            </a:r>
            <a:r>
              <a:rPr dirty="0" err="1"/>
              <a:t>parziale</a:t>
            </a:r>
            <a:r>
              <a:rPr dirty="0"/>
              <a:t>: ad </a:t>
            </a:r>
            <a:r>
              <a:rPr dirty="0" err="1"/>
              <a:t>insegnare</a:t>
            </a:r>
            <a:r>
              <a:rPr dirty="0"/>
              <a:t> </a:t>
            </a:r>
            <a:r>
              <a:rPr dirty="0" err="1"/>
              <a:t>audiovideo</a:t>
            </a:r>
            <a:r>
              <a:rPr dirty="0"/>
              <a:t> </a:t>
            </a:r>
            <a:r>
              <a:rPr dirty="0" err="1"/>
              <a:t>può</a:t>
            </a:r>
            <a:r>
              <a:rPr dirty="0"/>
              <a:t> </a:t>
            </a:r>
            <a:r>
              <a:rPr dirty="0" err="1"/>
              <a:t>essere</a:t>
            </a:r>
            <a:r>
              <a:rPr dirty="0"/>
              <a:t> </a:t>
            </a:r>
            <a:r>
              <a:rPr dirty="0" err="1"/>
              <a:t>assegnato</a:t>
            </a:r>
            <a:r>
              <a:rPr dirty="0"/>
              <a:t> un </a:t>
            </a:r>
            <a:r>
              <a:rPr dirty="0" err="1"/>
              <a:t>docente</a:t>
            </a:r>
            <a:r>
              <a:rPr dirty="0"/>
              <a:t> B22 </a:t>
            </a:r>
            <a:r>
              <a:rPr dirty="0" err="1"/>
              <a:t>formato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grafica</a:t>
            </a:r>
            <a:r>
              <a:rPr dirty="0"/>
              <a:t> o un </a:t>
            </a:r>
            <a:r>
              <a:rPr dirty="0" err="1"/>
              <a:t>architetto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A10 o un </a:t>
            </a:r>
            <a:r>
              <a:rPr dirty="0" err="1"/>
              <a:t>fotografo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A61.</a:t>
            </a:r>
          </a:p>
          <a:p>
            <a:r>
              <a:rPr dirty="0"/>
              <a:t>I </a:t>
            </a:r>
            <a:r>
              <a:rPr dirty="0" err="1"/>
              <a:t>titoli</a:t>
            </a:r>
            <a:r>
              <a:rPr dirty="0"/>
              <a:t> di accesso </a:t>
            </a:r>
            <a:r>
              <a:rPr dirty="0" err="1"/>
              <a:t>alle</a:t>
            </a:r>
            <a:r>
              <a:rPr dirty="0"/>
              <a:t> </a:t>
            </a:r>
            <a:r>
              <a:rPr dirty="0" err="1"/>
              <a:t>classi</a:t>
            </a:r>
            <a:r>
              <a:rPr dirty="0"/>
              <a:t> di </a:t>
            </a:r>
            <a:r>
              <a:rPr dirty="0" err="1"/>
              <a:t>concorso</a:t>
            </a:r>
            <a:r>
              <a:rPr dirty="0"/>
              <a:t> A07, A10, A61, B22 solo in </a:t>
            </a:r>
            <a:r>
              <a:rPr dirty="0" err="1"/>
              <a:t>parte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riferiscono</a:t>
            </a:r>
            <a:r>
              <a:rPr dirty="0"/>
              <a:t> </a:t>
            </a:r>
            <a:r>
              <a:rPr dirty="0" err="1"/>
              <a:t>alle</a:t>
            </a:r>
            <a:r>
              <a:rPr dirty="0"/>
              <a:t> </a:t>
            </a:r>
            <a:r>
              <a:rPr dirty="0" err="1"/>
              <a:t>competenze</a:t>
            </a:r>
            <a:r>
              <a:rPr dirty="0"/>
              <a:t> </a:t>
            </a:r>
            <a:r>
              <a:rPr dirty="0" err="1"/>
              <a:t>riguardanti</a:t>
            </a:r>
            <a:r>
              <a:rPr dirty="0"/>
              <a:t> </a:t>
            </a:r>
            <a:r>
              <a:rPr dirty="0" err="1"/>
              <a:t>l’audiovisivo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N ITALIA LA DIDATTICA DELL’AUDIOVISIVO…"/>
          <p:cNvSpPr txBox="1">
            <a:spLocks noGrp="1"/>
          </p:cNvSpPr>
          <p:nvPr>
            <p:ph type="title"/>
          </p:nvPr>
        </p:nvSpPr>
        <p:spPr>
          <a:xfrm>
            <a:off x="952500" y="526955"/>
            <a:ext cx="11099800" cy="1535063"/>
          </a:xfrm>
          <a:prstGeom prst="rect">
            <a:avLst/>
          </a:prstGeom>
        </p:spPr>
        <p:txBody>
          <a:bodyPr>
            <a:normAutofit/>
          </a:bodyPr>
          <a:lstStyle>
            <a:lvl1pPr defTabSz="344677">
              <a:defRPr sz="4719"/>
            </a:lvl1pPr>
          </a:lstStyle>
          <a:p>
            <a:pPr algn="ctr"/>
            <a:r>
              <a:rPr dirty="0"/>
              <a:t>IN ITALIA LA DIDATTICA DELL’AUDIOVISIVO…</a:t>
            </a:r>
          </a:p>
        </p:txBody>
      </p:sp>
      <p:sp>
        <p:nvSpPr>
          <p:cNvPr id="135" name="è ai suoi inizi: fino a pochi anni fa le scuole dove in Italia si insegnava audiovisivo non erano più di una quindicina…"/>
          <p:cNvSpPr txBox="1">
            <a:spLocks noGrp="1"/>
          </p:cNvSpPr>
          <p:nvPr>
            <p:ph type="body" sz="half" idx="1"/>
          </p:nvPr>
        </p:nvSpPr>
        <p:spPr>
          <a:xfrm>
            <a:off x="952500" y="1967706"/>
            <a:ext cx="11099800" cy="69095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È </a:t>
            </a:r>
            <a:r>
              <a:rPr dirty="0">
                <a:solidFill>
                  <a:schemeClr val="tx1"/>
                </a:solidFill>
              </a:rPr>
              <a:t>ai </a:t>
            </a:r>
            <a:r>
              <a:rPr dirty="0" err="1">
                <a:solidFill>
                  <a:schemeClr val="tx1"/>
                </a:solidFill>
              </a:rPr>
              <a:t>suoi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/>
              <a:t>inizi</a:t>
            </a:r>
            <a:r>
              <a:rPr dirty="0"/>
              <a:t>: </a:t>
            </a:r>
            <a:r>
              <a:rPr dirty="0" err="1"/>
              <a:t>fino</a:t>
            </a:r>
            <a:r>
              <a:rPr dirty="0"/>
              <a:t> a </a:t>
            </a:r>
            <a:r>
              <a:rPr dirty="0" err="1"/>
              <a:t>pochi</a:t>
            </a:r>
            <a:r>
              <a:rPr dirty="0"/>
              <a:t> </a:t>
            </a:r>
            <a:r>
              <a:rPr dirty="0" err="1"/>
              <a:t>anni</a:t>
            </a:r>
            <a:r>
              <a:rPr dirty="0"/>
              <a:t> fa le </a:t>
            </a:r>
            <a:r>
              <a:rPr dirty="0" err="1"/>
              <a:t>scuole</a:t>
            </a:r>
            <a:r>
              <a:rPr dirty="0"/>
              <a:t> dove in Italia </a:t>
            </a:r>
            <a:r>
              <a:rPr dirty="0" err="1"/>
              <a:t>si</a:t>
            </a:r>
            <a:r>
              <a:rPr dirty="0"/>
              <a:t> </a:t>
            </a:r>
            <a:r>
              <a:rPr dirty="0" err="1"/>
              <a:t>insegnava</a:t>
            </a:r>
            <a:r>
              <a:rPr dirty="0"/>
              <a:t> </a:t>
            </a:r>
            <a:r>
              <a:rPr dirty="0" err="1"/>
              <a:t>audiovisivo</a:t>
            </a:r>
            <a:r>
              <a:rPr dirty="0"/>
              <a:t> non </a:t>
            </a:r>
            <a:r>
              <a:rPr dirty="0" err="1"/>
              <a:t>erano</a:t>
            </a:r>
            <a:r>
              <a:rPr dirty="0"/>
              <a:t> </a:t>
            </a:r>
            <a:r>
              <a:rPr dirty="0" err="1"/>
              <a:t>più</a:t>
            </a:r>
            <a:r>
              <a:rPr dirty="0"/>
              <a:t> di una </a:t>
            </a:r>
            <a:r>
              <a:rPr dirty="0" err="1"/>
              <a:t>quindicina</a:t>
            </a:r>
            <a:endParaRPr dirty="0"/>
          </a:p>
          <a:p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confini</a:t>
            </a:r>
            <a:r>
              <a:rPr dirty="0"/>
              <a:t> e le </a:t>
            </a:r>
            <a:r>
              <a:rPr dirty="0" err="1"/>
              <a:t>caratteristiche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materia</a:t>
            </a:r>
            <a:r>
              <a:rPr dirty="0"/>
              <a:t> </a:t>
            </a:r>
            <a:r>
              <a:rPr dirty="0" err="1"/>
              <a:t>sono</a:t>
            </a:r>
            <a:r>
              <a:rPr dirty="0"/>
              <a:t> </a:t>
            </a:r>
            <a:r>
              <a:rPr dirty="0" err="1"/>
              <a:t>piuttosto</a:t>
            </a:r>
            <a:r>
              <a:rPr dirty="0"/>
              <a:t> indefinite</a:t>
            </a:r>
            <a:endParaRPr dirty="0">
              <a:solidFill>
                <a:srgbClr val="FF0000"/>
              </a:solidFill>
            </a:endParaRPr>
          </a:p>
          <a:p>
            <a:r>
              <a:rPr lang="it-IT" dirty="0"/>
              <a:t>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</a:t>
            </a:r>
            <a:r>
              <a:rPr dirty="0" err="1"/>
              <a:t>preparazioni</a:t>
            </a:r>
            <a:r>
              <a:rPr dirty="0"/>
              <a:t> </a:t>
            </a:r>
            <a:r>
              <a:rPr dirty="0" err="1"/>
              <a:t>differenziate</a:t>
            </a:r>
            <a:r>
              <a:rPr dirty="0"/>
              <a:t> e </a:t>
            </a:r>
            <a:r>
              <a:rPr dirty="0" err="1"/>
              <a:t>subiscono</a:t>
            </a:r>
            <a:r>
              <a:rPr dirty="0"/>
              <a:t> la </a:t>
            </a:r>
            <a:r>
              <a:rPr dirty="0" err="1"/>
              <a:t>tentazione</a:t>
            </a:r>
            <a:r>
              <a:rPr dirty="0"/>
              <a:t> di </a:t>
            </a:r>
            <a:r>
              <a:rPr dirty="0" err="1"/>
              <a:t>definire</a:t>
            </a:r>
            <a:r>
              <a:rPr dirty="0"/>
              <a:t> la </a:t>
            </a:r>
            <a:r>
              <a:rPr dirty="0" err="1"/>
              <a:t>materia</a:t>
            </a:r>
            <a:r>
              <a:rPr dirty="0"/>
              <a:t> </a:t>
            </a:r>
            <a:r>
              <a:rPr dirty="0" err="1"/>
              <a:t>sulla</a:t>
            </a:r>
            <a:r>
              <a:rPr dirty="0"/>
              <a:t> base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proprie</a:t>
            </a:r>
            <a:r>
              <a:rPr dirty="0"/>
              <a:t> </a:t>
            </a:r>
            <a:r>
              <a:rPr dirty="0" err="1"/>
              <a:t>specifiche</a:t>
            </a:r>
            <a:r>
              <a:rPr dirty="0"/>
              <a:t> </a:t>
            </a:r>
            <a:r>
              <a:rPr dirty="0" err="1"/>
              <a:t>competenze</a:t>
            </a:r>
            <a:endParaRPr dirty="0"/>
          </a:p>
          <a:p>
            <a:r>
              <a:rPr lang="it-IT" dirty="0"/>
              <a:t>L</a:t>
            </a:r>
            <a:r>
              <a:rPr dirty="0"/>
              <a:t>e </a:t>
            </a:r>
            <a:r>
              <a:rPr dirty="0" err="1"/>
              <a:t>problematiche</a:t>
            </a:r>
            <a:r>
              <a:rPr dirty="0"/>
              <a:t> del </a:t>
            </a:r>
            <a:r>
              <a:rPr dirty="0" err="1"/>
              <a:t>suo</a:t>
            </a:r>
            <a:r>
              <a:rPr dirty="0"/>
              <a:t> </a:t>
            </a:r>
            <a:r>
              <a:rPr dirty="0" err="1"/>
              <a:t>insegnamento</a:t>
            </a:r>
            <a:r>
              <a:rPr dirty="0"/>
              <a:t> </a:t>
            </a:r>
            <a:r>
              <a:rPr dirty="0" err="1"/>
              <a:t>si</a:t>
            </a:r>
            <a:r>
              <a:rPr dirty="0"/>
              <a:t> </a:t>
            </a:r>
            <a:r>
              <a:rPr lang="it-IT" dirty="0"/>
              <a:t>scontrano con crescenti interessi dei giovani e richieste da parte del territorio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“DIDATTICA DELL’AUDIOVISIVO”"/>
          <p:cNvSpPr txBox="1">
            <a:spLocks noGrp="1"/>
          </p:cNvSpPr>
          <p:nvPr>
            <p:ph type="ctrTitle"/>
          </p:nvPr>
        </p:nvSpPr>
        <p:spPr>
          <a:xfrm>
            <a:off x="1270000" y="2727657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rPr dirty="0"/>
              <a:t>“DIDATTICA DELL’AUDIOVISIVO”</a:t>
            </a:r>
          </a:p>
        </p:txBody>
      </p:sp>
      <p:sp>
        <p:nvSpPr>
          <p:cNvPr id="138" name="IL PROGETTO"/>
          <p:cNvSpPr txBox="1">
            <a:spLocks noGrp="1"/>
          </p:cNvSpPr>
          <p:nvPr>
            <p:ph type="subTitle" idx="1"/>
          </p:nvPr>
        </p:nvSpPr>
        <p:spPr>
          <a:xfrm>
            <a:off x="1270000" y="6029657"/>
            <a:ext cx="10464800" cy="1130300"/>
          </a:xfrm>
          <a:prstGeom prst="rect">
            <a:avLst/>
          </a:prstGeom>
        </p:spPr>
        <p:txBody>
          <a:bodyPr/>
          <a:lstStyle/>
          <a:p>
            <a:r>
              <a:rPr dirty="0"/>
              <a:t>IL PROGETTO</a:t>
            </a:r>
          </a:p>
        </p:txBody>
      </p:sp>
      <p:pic>
        <p:nvPicPr>
          <p:cNvPr id="4" name="logo_grande_trasparente.png" descr="logo_grande_trasparent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162076" y="820177"/>
            <a:ext cx="1043026" cy="13921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FINALITA’ DEL PROGETTO"/>
          <p:cNvSpPr txBox="1">
            <a:spLocks noGrp="1"/>
          </p:cNvSpPr>
          <p:nvPr>
            <p:ph type="title"/>
          </p:nvPr>
        </p:nvSpPr>
        <p:spPr>
          <a:xfrm>
            <a:off x="952500" y="622300"/>
            <a:ext cx="11099800" cy="927646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algn="ctr"/>
            <a:r>
              <a:rPr dirty="0"/>
              <a:t>FINALITA’ DEL PROGETTO</a:t>
            </a:r>
          </a:p>
        </p:txBody>
      </p:sp>
      <p:sp>
        <p:nvSpPr>
          <p:cNvPr id="141" name="contribuire alla crescita della comunicazione tra docenti dell’audiovisivo, in modo che la diversa formazione e le differenti collocazioni favoriscano lo scambio delle esperienze didattiche…"/>
          <p:cNvSpPr txBox="1">
            <a:spLocks noGrp="1"/>
          </p:cNvSpPr>
          <p:nvPr>
            <p:ph type="body" sz="half" idx="1"/>
          </p:nvPr>
        </p:nvSpPr>
        <p:spPr>
          <a:xfrm>
            <a:off x="952500" y="2504529"/>
            <a:ext cx="11099800" cy="6372771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C</a:t>
            </a:r>
            <a:r>
              <a:rPr dirty="0" err="1"/>
              <a:t>ontribuire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crescita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comunicazione</a:t>
            </a:r>
            <a:r>
              <a:rPr dirty="0"/>
              <a:t> </a:t>
            </a:r>
            <a:r>
              <a:rPr dirty="0" err="1"/>
              <a:t>tra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dell’audiovisivo</a:t>
            </a:r>
            <a:r>
              <a:rPr dirty="0"/>
              <a:t>, in modo </a:t>
            </a:r>
            <a:r>
              <a:rPr dirty="0" err="1"/>
              <a:t>che</a:t>
            </a:r>
            <a:r>
              <a:rPr dirty="0"/>
              <a:t> la </a:t>
            </a:r>
            <a:r>
              <a:rPr dirty="0" err="1"/>
              <a:t>diversa</a:t>
            </a:r>
            <a:r>
              <a:rPr dirty="0"/>
              <a:t> </a:t>
            </a:r>
            <a:r>
              <a:rPr dirty="0" err="1"/>
              <a:t>formazione</a:t>
            </a:r>
            <a:r>
              <a:rPr dirty="0"/>
              <a:t> e le </a:t>
            </a:r>
            <a:r>
              <a:rPr dirty="0" err="1"/>
              <a:t>differenti</a:t>
            </a:r>
            <a:r>
              <a:rPr dirty="0"/>
              <a:t> </a:t>
            </a:r>
            <a:r>
              <a:rPr dirty="0" err="1"/>
              <a:t>collocazioni</a:t>
            </a:r>
            <a:r>
              <a:rPr dirty="0"/>
              <a:t> </a:t>
            </a:r>
            <a:r>
              <a:rPr dirty="0" err="1"/>
              <a:t>favoriscano</a:t>
            </a:r>
            <a:r>
              <a:rPr dirty="0"/>
              <a:t> lo </a:t>
            </a:r>
            <a:r>
              <a:rPr dirty="0" err="1"/>
              <a:t>scambio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esperienze</a:t>
            </a:r>
            <a:r>
              <a:rPr dirty="0"/>
              <a:t> </a:t>
            </a:r>
            <a:r>
              <a:rPr dirty="0" err="1"/>
              <a:t>didattiche</a:t>
            </a:r>
            <a:endParaRPr dirty="0"/>
          </a:p>
          <a:p>
            <a:r>
              <a:rPr lang="it-IT" dirty="0"/>
              <a:t>I</a:t>
            </a:r>
            <a:r>
              <a:rPr dirty="0" err="1"/>
              <a:t>ncoraggiare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dell’audiovisivo</a:t>
            </a:r>
            <a:r>
              <a:rPr dirty="0"/>
              <a:t> ad </a:t>
            </a:r>
            <a:r>
              <a:rPr dirty="0" err="1"/>
              <a:t>esplorare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sterminati</a:t>
            </a:r>
            <a:r>
              <a:rPr dirty="0"/>
              <a:t> </a:t>
            </a:r>
            <a:r>
              <a:rPr dirty="0" err="1"/>
              <a:t>territori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materia</a:t>
            </a:r>
            <a:r>
              <a:rPr dirty="0"/>
              <a:t>, al di </a:t>
            </a:r>
            <a:r>
              <a:rPr dirty="0" err="1"/>
              <a:t>là</a:t>
            </a:r>
            <a:r>
              <a:rPr dirty="0"/>
              <a:t> </a:t>
            </a:r>
            <a:r>
              <a:rPr dirty="0" err="1"/>
              <a:t>dei</a:t>
            </a:r>
            <a:r>
              <a:rPr dirty="0"/>
              <a:t> </a:t>
            </a:r>
            <a:r>
              <a:rPr dirty="0" err="1"/>
              <a:t>confini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propria </a:t>
            </a:r>
            <a:r>
              <a:rPr dirty="0" err="1"/>
              <a:t>formazione</a:t>
            </a:r>
            <a:r>
              <a:rPr dirty="0"/>
              <a:t>, </a:t>
            </a:r>
            <a:r>
              <a:rPr dirty="0" err="1"/>
              <a:t>innescando</a:t>
            </a:r>
            <a:r>
              <a:rPr dirty="0"/>
              <a:t> un </a:t>
            </a:r>
            <a:r>
              <a:rPr dirty="0" err="1"/>
              <a:t>processo</a:t>
            </a:r>
            <a:r>
              <a:rPr dirty="0"/>
              <a:t> di </a:t>
            </a:r>
            <a:r>
              <a:rPr dirty="0" err="1"/>
              <a:t>formazione</a:t>
            </a:r>
            <a:r>
              <a:rPr dirty="0"/>
              <a:t> </a:t>
            </a:r>
            <a:r>
              <a:rPr dirty="0" err="1"/>
              <a:t>permanente</a:t>
            </a:r>
            <a:endParaRPr dirty="0"/>
          </a:p>
          <a:p>
            <a:r>
              <a:rPr lang="it-IT" dirty="0"/>
              <a:t>R</a:t>
            </a:r>
            <a:r>
              <a:rPr dirty="0" err="1"/>
              <a:t>esponsabilizzare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di </a:t>
            </a:r>
            <a:r>
              <a:rPr dirty="0" err="1"/>
              <a:t>audiovisivo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</a:t>
            </a:r>
            <a:r>
              <a:rPr dirty="0" err="1"/>
              <a:t>compito</a:t>
            </a:r>
            <a:r>
              <a:rPr dirty="0"/>
              <a:t> di </a:t>
            </a:r>
            <a:r>
              <a:rPr dirty="0" err="1"/>
              <a:t>alfabetizzare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altre</a:t>
            </a:r>
            <a:r>
              <a:rPr dirty="0"/>
              <a:t> </a:t>
            </a:r>
            <a:r>
              <a:rPr dirty="0" err="1"/>
              <a:t>materie</a:t>
            </a:r>
            <a:r>
              <a:rPr dirty="0"/>
              <a:t> </a:t>
            </a:r>
          </a:p>
          <a:p>
            <a:r>
              <a:rPr lang="it-IT" dirty="0"/>
              <a:t>C</a:t>
            </a:r>
            <a:r>
              <a:rPr dirty="0" err="1"/>
              <a:t>ontribuire</a:t>
            </a:r>
            <a:r>
              <a:rPr dirty="0"/>
              <a:t> </a:t>
            </a:r>
            <a:r>
              <a:rPr dirty="0" err="1"/>
              <a:t>alla</a:t>
            </a:r>
            <a:r>
              <a:rPr dirty="0"/>
              <a:t> “</a:t>
            </a:r>
            <a:r>
              <a:rPr dirty="0" err="1"/>
              <a:t>normalizzazione</a:t>
            </a:r>
            <a:r>
              <a:rPr dirty="0"/>
              <a:t>”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materia</a:t>
            </a:r>
            <a:r>
              <a:rPr dirty="0"/>
              <a:t>,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definizione</a:t>
            </a:r>
            <a:r>
              <a:rPr dirty="0"/>
              <a:t> di </a:t>
            </a:r>
            <a:r>
              <a:rPr dirty="0" err="1"/>
              <a:t>programmi</a:t>
            </a:r>
            <a:r>
              <a:rPr dirty="0"/>
              <a:t> </a:t>
            </a:r>
            <a:r>
              <a:rPr dirty="0" err="1"/>
              <a:t>nazionali</a:t>
            </a:r>
            <a:r>
              <a:rPr dirty="0"/>
              <a:t>, </a:t>
            </a:r>
            <a:r>
              <a:rPr dirty="0" err="1"/>
              <a:t>alla</a:t>
            </a:r>
            <a:r>
              <a:rPr dirty="0"/>
              <a:t> </a:t>
            </a:r>
            <a:r>
              <a:rPr dirty="0" err="1"/>
              <a:t>realizzazione</a:t>
            </a:r>
            <a:r>
              <a:rPr dirty="0"/>
              <a:t> di </a:t>
            </a:r>
            <a:r>
              <a:rPr dirty="0" err="1"/>
              <a:t>materiali</a:t>
            </a:r>
            <a:r>
              <a:rPr dirty="0"/>
              <a:t> </a:t>
            </a:r>
            <a:r>
              <a:rPr dirty="0" err="1"/>
              <a:t>condivisi</a:t>
            </a:r>
            <a:r>
              <a:rPr dirty="0"/>
              <a:t> e </a:t>
            </a:r>
            <a:r>
              <a:rPr dirty="0" err="1"/>
              <a:t>piattaforme</a:t>
            </a:r>
            <a:r>
              <a:rPr dirty="0"/>
              <a:t> </a:t>
            </a:r>
            <a:r>
              <a:rPr dirty="0" err="1"/>
              <a:t>comuni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FASI DEL PROGETTO"/>
          <p:cNvSpPr txBox="1">
            <a:spLocks noGrp="1"/>
          </p:cNvSpPr>
          <p:nvPr>
            <p:ph type="title"/>
          </p:nvPr>
        </p:nvSpPr>
        <p:spPr>
          <a:xfrm>
            <a:off x="952500" y="1206500"/>
            <a:ext cx="11099800" cy="927646"/>
          </a:xfrm>
          <a:prstGeom prst="rect">
            <a:avLst/>
          </a:prstGeom>
        </p:spPr>
        <p:txBody>
          <a:bodyPr/>
          <a:lstStyle>
            <a:lvl1pPr defTabSz="391414">
              <a:defRPr sz="5360"/>
            </a:lvl1pPr>
          </a:lstStyle>
          <a:p>
            <a:pPr algn="ctr"/>
            <a:r>
              <a:rPr dirty="0"/>
              <a:t>FASI DEL PROGETTO</a:t>
            </a:r>
          </a:p>
        </p:txBody>
      </p:sp>
      <p:sp>
        <p:nvSpPr>
          <p:cNvPr id="144" name="PRIMA FASE: rafforzamento della preparazione degli insegnanti di materie audiovisive, tramite autoformazione interna, seminari universitari e laboratori di aggiornamento tecnico in enti specializzati.…"/>
          <p:cNvSpPr txBox="1">
            <a:spLocks noGrp="1"/>
          </p:cNvSpPr>
          <p:nvPr>
            <p:ph type="body" sz="half" idx="1"/>
          </p:nvPr>
        </p:nvSpPr>
        <p:spPr>
          <a:xfrm>
            <a:off x="952500" y="2504529"/>
            <a:ext cx="11099800" cy="637277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endParaRPr lang="it-IT" b="1" dirty="0"/>
          </a:p>
          <a:p>
            <a:pPr marL="0" indent="0">
              <a:buSzTx/>
              <a:buNone/>
            </a:pPr>
            <a:r>
              <a:rPr b="1" dirty="0"/>
              <a:t>PRIMA FASE</a:t>
            </a:r>
            <a:r>
              <a:rPr dirty="0"/>
              <a:t>: </a:t>
            </a:r>
            <a:r>
              <a:rPr dirty="0" err="1"/>
              <a:t>rafforzamento</a:t>
            </a:r>
            <a:r>
              <a:rPr dirty="0"/>
              <a:t> </a:t>
            </a:r>
            <a:r>
              <a:rPr dirty="0" err="1"/>
              <a:t>della</a:t>
            </a:r>
            <a:r>
              <a:rPr dirty="0"/>
              <a:t> </a:t>
            </a:r>
            <a:r>
              <a:rPr dirty="0" err="1"/>
              <a:t>preparazione</a:t>
            </a:r>
            <a:r>
              <a:rPr dirty="0"/>
              <a:t> </a:t>
            </a:r>
            <a:r>
              <a:rPr dirty="0" err="1"/>
              <a:t>degli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di </a:t>
            </a:r>
            <a:r>
              <a:rPr dirty="0" err="1"/>
              <a:t>materie</a:t>
            </a:r>
            <a:r>
              <a:rPr dirty="0"/>
              <a:t> </a:t>
            </a:r>
            <a:r>
              <a:rPr dirty="0" err="1"/>
              <a:t>audiovisive</a:t>
            </a:r>
            <a:r>
              <a:rPr dirty="0"/>
              <a:t>, </a:t>
            </a:r>
            <a:r>
              <a:rPr dirty="0" err="1"/>
              <a:t>tramite</a:t>
            </a:r>
            <a:r>
              <a:rPr dirty="0"/>
              <a:t> </a:t>
            </a:r>
            <a:r>
              <a:rPr dirty="0" err="1"/>
              <a:t>autoformazione</a:t>
            </a:r>
            <a:r>
              <a:rPr dirty="0"/>
              <a:t> </a:t>
            </a:r>
            <a:r>
              <a:rPr dirty="0" err="1"/>
              <a:t>interna</a:t>
            </a:r>
            <a:r>
              <a:rPr dirty="0"/>
              <a:t>, </a:t>
            </a:r>
            <a:r>
              <a:rPr dirty="0" err="1"/>
              <a:t>seminari</a:t>
            </a:r>
            <a:r>
              <a:rPr dirty="0"/>
              <a:t> </a:t>
            </a:r>
            <a:r>
              <a:rPr dirty="0" err="1"/>
              <a:t>universitari</a:t>
            </a:r>
            <a:r>
              <a:rPr dirty="0"/>
              <a:t> e </a:t>
            </a:r>
            <a:r>
              <a:rPr dirty="0" err="1"/>
              <a:t>laboratori</a:t>
            </a:r>
            <a:r>
              <a:rPr dirty="0"/>
              <a:t> di aggiornamento </a:t>
            </a:r>
            <a:r>
              <a:rPr dirty="0" err="1"/>
              <a:t>tecnico</a:t>
            </a:r>
            <a:r>
              <a:rPr dirty="0"/>
              <a:t> in </a:t>
            </a:r>
            <a:r>
              <a:rPr dirty="0" err="1"/>
              <a:t>enti</a:t>
            </a:r>
            <a:r>
              <a:rPr dirty="0"/>
              <a:t> </a:t>
            </a:r>
            <a:r>
              <a:rPr dirty="0" err="1"/>
              <a:t>specializzati</a:t>
            </a:r>
            <a:r>
              <a:rPr dirty="0"/>
              <a:t>. </a:t>
            </a:r>
          </a:p>
          <a:p>
            <a:pPr marL="0" indent="0">
              <a:buSzTx/>
              <a:buNone/>
            </a:pPr>
            <a:r>
              <a:rPr b="1" dirty="0"/>
              <a:t>SECONDA FASE</a:t>
            </a:r>
            <a:r>
              <a:rPr dirty="0"/>
              <a:t>: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docenti</a:t>
            </a:r>
            <a:r>
              <a:rPr dirty="0"/>
              <a:t> </a:t>
            </a:r>
            <a:r>
              <a:rPr dirty="0" err="1"/>
              <a:t>certificati</a:t>
            </a:r>
            <a:r>
              <a:rPr dirty="0"/>
              <a:t> come “</a:t>
            </a:r>
            <a:r>
              <a:rPr dirty="0" err="1"/>
              <a:t>Operatori</a:t>
            </a:r>
            <a:r>
              <a:rPr dirty="0"/>
              <a:t> di </a:t>
            </a:r>
            <a:r>
              <a:rPr dirty="0" err="1"/>
              <a:t>educazione</a:t>
            </a:r>
            <a:r>
              <a:rPr dirty="0"/>
              <a:t> </a:t>
            </a:r>
            <a:r>
              <a:rPr dirty="0" err="1"/>
              <a:t>visiva</a:t>
            </a:r>
            <a:r>
              <a:rPr dirty="0"/>
              <a:t> a </a:t>
            </a:r>
            <a:r>
              <a:rPr dirty="0" err="1"/>
              <a:t>scuola</a:t>
            </a:r>
            <a:r>
              <a:rPr dirty="0"/>
              <a:t>” </a:t>
            </a:r>
            <a:r>
              <a:rPr dirty="0" err="1"/>
              <a:t>potranno</a:t>
            </a:r>
            <a:r>
              <a:rPr dirty="0"/>
              <a:t> </a:t>
            </a:r>
            <a:r>
              <a:rPr dirty="0" err="1"/>
              <a:t>formare</a:t>
            </a:r>
            <a:r>
              <a:rPr dirty="0"/>
              <a:t> </a:t>
            </a:r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insegnanti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</a:t>
            </a:r>
            <a:r>
              <a:rPr dirty="0" err="1"/>
              <a:t>materie</a:t>
            </a:r>
            <a:r>
              <a:rPr dirty="0"/>
              <a:t> </a:t>
            </a:r>
            <a:r>
              <a:rPr dirty="0" err="1"/>
              <a:t>curricolari</a:t>
            </a:r>
            <a:r>
              <a:rPr dirty="0"/>
              <a:t> a </a:t>
            </a:r>
            <a:r>
              <a:rPr dirty="0" err="1"/>
              <a:t>utilizzare</a:t>
            </a:r>
            <a:r>
              <a:rPr dirty="0"/>
              <a:t> </a:t>
            </a:r>
            <a:r>
              <a:rPr dirty="0" err="1"/>
              <a:t>il</a:t>
            </a:r>
            <a:r>
              <a:rPr dirty="0"/>
              <a:t> </a:t>
            </a:r>
            <a:r>
              <a:rPr dirty="0" err="1"/>
              <a:t>linguaggio</a:t>
            </a:r>
            <a:r>
              <a:rPr dirty="0"/>
              <a:t> </a:t>
            </a:r>
            <a:r>
              <a:rPr dirty="0" err="1"/>
              <a:t>audiovisivo</a:t>
            </a:r>
            <a:r>
              <a:rPr dirty="0"/>
              <a:t> per la </a:t>
            </a:r>
            <a:r>
              <a:rPr dirty="0" err="1"/>
              <a:t>didattica</a:t>
            </a:r>
            <a:r>
              <a:rPr dirty="0"/>
              <a:t> </a:t>
            </a:r>
            <a:r>
              <a:rPr dirty="0" err="1"/>
              <a:t>teorica</a:t>
            </a:r>
            <a:r>
              <a:rPr dirty="0"/>
              <a:t> e </a:t>
            </a:r>
            <a:r>
              <a:rPr dirty="0" err="1"/>
              <a:t>pratica</a:t>
            </a:r>
            <a:r>
              <a:rPr dirty="0"/>
              <a:t> </a:t>
            </a:r>
            <a:r>
              <a:rPr dirty="0" err="1"/>
              <a:t>delle</a:t>
            </a:r>
            <a:r>
              <a:rPr dirty="0"/>
              <a:t> discipline </a:t>
            </a:r>
            <a:r>
              <a:rPr dirty="0" err="1"/>
              <a:t>umanistiche</a:t>
            </a:r>
            <a:r>
              <a:rPr dirty="0"/>
              <a:t> e </a:t>
            </a:r>
            <a:r>
              <a:rPr dirty="0" err="1"/>
              <a:t>scientifiche</a:t>
            </a:r>
            <a:r>
              <a:rPr dirty="0"/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itaglio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39</TotalTime>
  <Words>1255</Words>
  <Application>Microsoft Macintosh PowerPoint</Application>
  <PresentationFormat>Personalizzato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Ritaglio</vt:lpstr>
      <vt:lpstr>“DIDATTICA DELL’AUDIOVISIVO”</vt:lpstr>
      <vt:lpstr>LE SCUOLE DOVE SI INSEGNA AUDIOVISIVO IN ITALIA</vt:lpstr>
      <vt:lpstr>PROBLEMATICHE RIGUARDANTI I DIVERSI CORSI</vt:lpstr>
      <vt:lpstr>LE CLASSI DI CONCORSO DI CHI INSEGNA AUDIOVISIVO</vt:lpstr>
      <vt:lpstr>PROBLEMATICHE RIGUARDANTI I LA FORMAZIONE DEI DOCENTI</vt:lpstr>
      <vt:lpstr>IN ITALIA LA DIDATTICA DELL’AUDIOVISIVO…</vt:lpstr>
      <vt:lpstr>“DIDATTICA DELL’AUDIOVISIVO”</vt:lpstr>
      <vt:lpstr>FINALITA’ DEL PROGETTO</vt:lpstr>
      <vt:lpstr>FASI DEL PROGETTO</vt:lpstr>
      <vt:lpstr>PRIMA FASE DEL PROGETTO</vt:lpstr>
      <vt:lpstr>1. AUTOFORMAZIONE</vt:lpstr>
      <vt:lpstr>2. ALTA FORMAZIONE</vt:lpstr>
      <vt:lpstr>3. LABORATORI DI AGGIORNAMENTO TECNICO</vt:lpstr>
      <vt:lpstr>SECONDA FASE DEL PROGETTO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“DIDATTICA DELL’AUDIOVISIVO”</dc:title>
  <dc:creator>Mimmo Gianneri</dc:creator>
  <cp:lastModifiedBy>rewvcwe nlk</cp:lastModifiedBy>
  <cp:revision>15</cp:revision>
  <dcterms:modified xsi:type="dcterms:W3CDTF">2019-03-06T19:51:38Z</dcterms:modified>
</cp:coreProperties>
</file>